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05" r:id="rId2"/>
    <p:sldId id="611" r:id="rId3"/>
    <p:sldId id="688" r:id="rId4"/>
    <p:sldId id="692" r:id="rId5"/>
    <p:sldId id="706" r:id="rId6"/>
    <p:sldId id="696" r:id="rId7"/>
    <p:sldId id="715" r:id="rId8"/>
    <p:sldId id="697" r:id="rId9"/>
    <p:sldId id="698" r:id="rId10"/>
    <p:sldId id="718" r:id="rId11"/>
    <p:sldId id="720" r:id="rId12"/>
    <p:sldId id="719" r:id="rId13"/>
    <p:sldId id="717" r:id="rId14"/>
    <p:sldId id="716" r:id="rId15"/>
    <p:sldId id="699" r:id="rId16"/>
    <p:sldId id="700" r:id="rId17"/>
    <p:sldId id="714" r:id="rId18"/>
    <p:sldId id="708" r:id="rId19"/>
    <p:sldId id="707" r:id="rId20"/>
    <p:sldId id="709" r:id="rId21"/>
    <p:sldId id="712" r:id="rId22"/>
    <p:sldId id="710" r:id="rId23"/>
    <p:sldId id="711" r:id="rId24"/>
    <p:sldId id="58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userDrawn="1">
          <p15:clr>
            <a:srgbClr val="A4A3A4"/>
          </p15:clr>
        </p15:guide>
        <p15:guide id="3" orient="horz" pos="187" userDrawn="1">
          <p15:clr>
            <a:srgbClr val="A4A3A4"/>
          </p15:clr>
        </p15:guide>
        <p15:guide id="4" orient="horz" pos="368" userDrawn="1">
          <p15:clr>
            <a:srgbClr val="A4A3A4"/>
          </p15:clr>
        </p15:guide>
        <p15:guide id="5" pos="302" userDrawn="1">
          <p15:clr>
            <a:srgbClr val="A4A3A4"/>
          </p15:clr>
        </p15:guide>
        <p15:guide id="6" pos="370" userDrawn="1">
          <p15:clr>
            <a:srgbClr val="A4A3A4"/>
          </p15:clr>
        </p15:guide>
        <p15:guide id="7" pos="7559" userDrawn="1">
          <p15:clr>
            <a:srgbClr val="A4A3A4"/>
          </p15:clr>
        </p15:guide>
        <p15:guide id="8" orient="horz" pos="3929" userDrawn="1">
          <p15:clr>
            <a:srgbClr val="A4A3A4"/>
          </p15:clr>
        </p15:guide>
        <p15:guide id="12" orient="horz" userDrawn="1">
          <p15:clr>
            <a:srgbClr val="A4A3A4"/>
          </p15:clr>
        </p15:guide>
        <p15:guide id="13" orient="horz" pos="572" userDrawn="1">
          <p15:clr>
            <a:srgbClr val="A4A3A4"/>
          </p15:clr>
        </p15:guide>
        <p15:guide id="14" orient="horz" pos="663" userDrawn="1">
          <p15:clr>
            <a:srgbClr val="A4A3A4"/>
          </p15:clr>
        </p15:guide>
        <p15:guide id="15" orient="horz" pos="1616" userDrawn="1">
          <p15:clr>
            <a:srgbClr val="A4A3A4"/>
          </p15:clr>
        </p15:guide>
        <p15:guide id="16" orient="horz" pos="179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9C41E3-BB63-1AFE-E685-B471C0BE6D71}" name="Raghunathan N" initials="RN" userId="8e1c1e23df4b664b" providerId="Windows Live"/>
  <p188:author id="{5FC8BBE6-CA18-005D-4619-02BB2A3A5C02}" name="Geeth Modi" initials="GM" userId="f9286038ec708c1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2" d="100"/>
          <a:sy n="112" d="100"/>
        </p:scale>
        <p:origin x="552" y="102"/>
      </p:cViewPr>
      <p:guideLst>
        <p:guide orient="horz" pos="436"/>
        <p:guide orient="horz" pos="187"/>
        <p:guide orient="horz" pos="368"/>
        <p:guide pos="302"/>
        <p:guide pos="370"/>
        <p:guide pos="7559"/>
        <p:guide orient="horz" pos="3929"/>
        <p:guide orient="horz"/>
        <p:guide orient="horz" pos="572"/>
        <p:guide orient="horz" pos="663"/>
        <p:guide orient="horz" pos="1616"/>
        <p:guide orient="horz" pos="179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E63407-6A0B-41F0-9F12-23037B06B65A}" type="datetimeFigureOut">
              <a:rPr lang="en-IN" smtClean="0"/>
              <a:t>13-11-2024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4A2997-861E-486C-A027-8CAB1698E984}" type="slidenum">
              <a:rPr lang="en-IN" smtClean="0"/>
              <a:t>‹#›</a:t>
            </a:fld>
            <a:endParaRPr lang="en-IN"/>
          </a:p>
        </p:txBody>
      </p:sp>
    </p:spTree>
    <p:extLst>
      <p:ext uri="{BB962C8B-B14F-4D97-AF65-F5344CB8AC3E}">
        <p14:creationId xmlns:p14="http://schemas.microsoft.com/office/powerpoint/2010/main" val="256336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6195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9065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1B0E3-BD1D-4809-9824-E5B0A5FA3B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37598E4-C217-494A-BD15-42D802926C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A8C4E49-E9B1-4793-8C4B-068B37500E10}"/>
              </a:ext>
            </a:extLst>
          </p:cNvPr>
          <p:cNvSpPr>
            <a:spLocks noGrp="1"/>
          </p:cNvSpPr>
          <p:nvPr>
            <p:ph type="dt" sz="half" idx="10"/>
          </p:nvPr>
        </p:nvSpPr>
        <p:spPr/>
        <p:txBody>
          <a:bodyPr/>
          <a:lstStyle/>
          <a:p>
            <a:fld id="{90E76AF8-DF5E-4D0B-8407-B978295C518D}" type="datetimeFigureOut">
              <a:rPr lang="en-IN" smtClean="0">
                <a:solidFill>
                  <a:prstClr val="black">
                    <a:tint val="75000"/>
                  </a:prstClr>
                </a:solidFill>
              </a:rPr>
              <a:pPr/>
              <a:t>13-11-2024</a:t>
            </a:fld>
            <a:endParaRPr lang="en-IN" dirty="0">
              <a:solidFill>
                <a:prstClr val="black">
                  <a:tint val="75000"/>
                </a:prstClr>
              </a:solidFill>
            </a:endParaRPr>
          </a:p>
        </p:txBody>
      </p:sp>
      <p:sp>
        <p:nvSpPr>
          <p:cNvPr id="5" name="Footer Placeholder 4">
            <a:extLst>
              <a:ext uri="{FF2B5EF4-FFF2-40B4-BE49-F238E27FC236}">
                <a16:creationId xmlns:a16="http://schemas.microsoft.com/office/drawing/2014/main" id="{C90376F8-50E0-4488-8AC9-3C49E4D727C3}"/>
              </a:ext>
            </a:extLst>
          </p:cNvPr>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a:extLst>
              <a:ext uri="{FF2B5EF4-FFF2-40B4-BE49-F238E27FC236}">
                <a16:creationId xmlns:a16="http://schemas.microsoft.com/office/drawing/2014/main" id="{CEF6CA71-51E6-471E-AAD2-B0D3CC5B5FA7}"/>
              </a:ext>
            </a:extLst>
          </p:cNvPr>
          <p:cNvSpPr>
            <a:spLocks noGrp="1"/>
          </p:cNvSpPr>
          <p:nvPr>
            <p:ph type="sldNum" sz="quarter" idx="12"/>
          </p:nvPr>
        </p:nvSpPr>
        <p:spPr/>
        <p:txBody>
          <a:bodyPr/>
          <a:lstStyle/>
          <a:p>
            <a:fld id="{8DB06AB9-A4C6-4E33-95BA-6BA932EAB44D}"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059943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038F8-5B94-418F-A32D-A27FAAA567D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582397B-2CB2-4FC1-B0E5-C5CA32F5E8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D725B40-50E2-4D6C-AAFD-2CC04CEDD3B7}"/>
              </a:ext>
            </a:extLst>
          </p:cNvPr>
          <p:cNvSpPr>
            <a:spLocks noGrp="1"/>
          </p:cNvSpPr>
          <p:nvPr>
            <p:ph type="dt" sz="half" idx="10"/>
          </p:nvPr>
        </p:nvSpPr>
        <p:spPr/>
        <p:txBody>
          <a:bodyPr/>
          <a:lstStyle/>
          <a:p>
            <a:fld id="{90E76AF8-DF5E-4D0B-8407-B978295C518D}" type="datetimeFigureOut">
              <a:rPr lang="en-IN" smtClean="0">
                <a:solidFill>
                  <a:prstClr val="black">
                    <a:tint val="75000"/>
                  </a:prstClr>
                </a:solidFill>
              </a:rPr>
              <a:pPr/>
              <a:t>13-11-2024</a:t>
            </a:fld>
            <a:endParaRPr lang="en-IN" dirty="0">
              <a:solidFill>
                <a:prstClr val="black">
                  <a:tint val="75000"/>
                </a:prstClr>
              </a:solidFill>
            </a:endParaRPr>
          </a:p>
        </p:txBody>
      </p:sp>
      <p:sp>
        <p:nvSpPr>
          <p:cNvPr id="5" name="Footer Placeholder 4">
            <a:extLst>
              <a:ext uri="{FF2B5EF4-FFF2-40B4-BE49-F238E27FC236}">
                <a16:creationId xmlns:a16="http://schemas.microsoft.com/office/drawing/2014/main" id="{069863C8-8AFE-4F98-A825-61380658992F}"/>
              </a:ext>
            </a:extLst>
          </p:cNvPr>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a:extLst>
              <a:ext uri="{FF2B5EF4-FFF2-40B4-BE49-F238E27FC236}">
                <a16:creationId xmlns:a16="http://schemas.microsoft.com/office/drawing/2014/main" id="{6BAAE6E3-D699-4981-B56F-0E005407D091}"/>
              </a:ext>
            </a:extLst>
          </p:cNvPr>
          <p:cNvSpPr>
            <a:spLocks noGrp="1"/>
          </p:cNvSpPr>
          <p:nvPr>
            <p:ph type="sldNum" sz="quarter" idx="12"/>
          </p:nvPr>
        </p:nvSpPr>
        <p:spPr/>
        <p:txBody>
          <a:bodyPr/>
          <a:lstStyle/>
          <a:p>
            <a:fld id="{8DB06AB9-A4C6-4E33-95BA-6BA932EAB44D}"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741214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676F76-C982-42F5-B7CE-2C23C94AB5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DA05B82-9C8E-4E32-8CB0-CD2971F355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C0DE3D0-1429-43B1-9761-F388AE2EF635}"/>
              </a:ext>
            </a:extLst>
          </p:cNvPr>
          <p:cNvSpPr>
            <a:spLocks noGrp="1"/>
          </p:cNvSpPr>
          <p:nvPr>
            <p:ph type="dt" sz="half" idx="10"/>
          </p:nvPr>
        </p:nvSpPr>
        <p:spPr/>
        <p:txBody>
          <a:bodyPr/>
          <a:lstStyle/>
          <a:p>
            <a:fld id="{90E76AF8-DF5E-4D0B-8407-B978295C518D}" type="datetimeFigureOut">
              <a:rPr lang="en-IN" smtClean="0">
                <a:solidFill>
                  <a:prstClr val="black">
                    <a:tint val="75000"/>
                  </a:prstClr>
                </a:solidFill>
              </a:rPr>
              <a:pPr/>
              <a:t>13-11-2024</a:t>
            </a:fld>
            <a:endParaRPr lang="en-IN" dirty="0">
              <a:solidFill>
                <a:prstClr val="black">
                  <a:tint val="75000"/>
                </a:prstClr>
              </a:solidFill>
            </a:endParaRPr>
          </a:p>
        </p:txBody>
      </p:sp>
      <p:sp>
        <p:nvSpPr>
          <p:cNvPr id="5" name="Footer Placeholder 4">
            <a:extLst>
              <a:ext uri="{FF2B5EF4-FFF2-40B4-BE49-F238E27FC236}">
                <a16:creationId xmlns:a16="http://schemas.microsoft.com/office/drawing/2014/main" id="{611F65D2-2D6A-4155-A511-4D9F4A78613D}"/>
              </a:ext>
            </a:extLst>
          </p:cNvPr>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a:extLst>
              <a:ext uri="{FF2B5EF4-FFF2-40B4-BE49-F238E27FC236}">
                <a16:creationId xmlns:a16="http://schemas.microsoft.com/office/drawing/2014/main" id="{E5269A88-900B-4B6A-B28E-109554CC69F8}"/>
              </a:ext>
            </a:extLst>
          </p:cNvPr>
          <p:cNvSpPr>
            <a:spLocks noGrp="1"/>
          </p:cNvSpPr>
          <p:nvPr>
            <p:ph type="sldNum" sz="quarter" idx="12"/>
          </p:nvPr>
        </p:nvSpPr>
        <p:spPr/>
        <p:txBody>
          <a:bodyPr/>
          <a:lstStyle/>
          <a:p>
            <a:fld id="{8DB06AB9-A4C6-4E33-95BA-6BA932EAB44D}"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125721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229"/>
        <p:cNvGrpSpPr/>
        <p:nvPr/>
      </p:nvGrpSpPr>
      <p:grpSpPr>
        <a:xfrm>
          <a:off x="0" y="0"/>
          <a:ext cx="0" cy="0"/>
          <a:chOff x="0" y="0"/>
          <a:chExt cx="0" cy="0"/>
        </a:xfrm>
      </p:grpSpPr>
      <p:sp>
        <p:nvSpPr>
          <p:cNvPr id="230" name="Google Shape;230;p30"/>
          <p:cNvSpPr txBox="1">
            <a:spLocks noGrp="1"/>
          </p:cNvSpPr>
          <p:nvPr>
            <p:ph type="title"/>
          </p:nvPr>
        </p:nvSpPr>
        <p:spPr>
          <a:xfrm>
            <a:off x="960000" y="516800"/>
            <a:ext cx="10272000" cy="816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Font typeface="Palanquin Dark"/>
              <a:buNone/>
              <a:defRPr>
                <a:latin typeface="Palanquin Dark"/>
                <a:ea typeface="Palanquin Dark"/>
                <a:cs typeface="Palanquin Dark"/>
                <a:sym typeface="Palanquin Dark"/>
              </a:defRPr>
            </a:lvl2pPr>
            <a:lvl3pPr lvl="2">
              <a:spcBef>
                <a:spcPts val="0"/>
              </a:spcBef>
              <a:spcAft>
                <a:spcPts val="0"/>
              </a:spcAft>
              <a:buSzPts val="2800"/>
              <a:buFont typeface="Palanquin Dark"/>
              <a:buNone/>
              <a:defRPr>
                <a:latin typeface="Palanquin Dark"/>
                <a:ea typeface="Palanquin Dark"/>
                <a:cs typeface="Palanquin Dark"/>
                <a:sym typeface="Palanquin Dark"/>
              </a:defRPr>
            </a:lvl3pPr>
            <a:lvl4pPr lvl="3">
              <a:spcBef>
                <a:spcPts val="0"/>
              </a:spcBef>
              <a:spcAft>
                <a:spcPts val="0"/>
              </a:spcAft>
              <a:buSzPts val="2800"/>
              <a:buFont typeface="Palanquin Dark"/>
              <a:buNone/>
              <a:defRPr>
                <a:latin typeface="Palanquin Dark"/>
                <a:ea typeface="Palanquin Dark"/>
                <a:cs typeface="Palanquin Dark"/>
                <a:sym typeface="Palanquin Dark"/>
              </a:defRPr>
            </a:lvl4pPr>
            <a:lvl5pPr lvl="4">
              <a:spcBef>
                <a:spcPts val="0"/>
              </a:spcBef>
              <a:spcAft>
                <a:spcPts val="0"/>
              </a:spcAft>
              <a:buSzPts val="2800"/>
              <a:buFont typeface="Palanquin Dark"/>
              <a:buNone/>
              <a:defRPr>
                <a:latin typeface="Palanquin Dark"/>
                <a:ea typeface="Palanquin Dark"/>
                <a:cs typeface="Palanquin Dark"/>
                <a:sym typeface="Palanquin Dark"/>
              </a:defRPr>
            </a:lvl5pPr>
            <a:lvl6pPr lvl="5">
              <a:spcBef>
                <a:spcPts val="0"/>
              </a:spcBef>
              <a:spcAft>
                <a:spcPts val="0"/>
              </a:spcAft>
              <a:buSzPts val="2800"/>
              <a:buFont typeface="Palanquin Dark"/>
              <a:buNone/>
              <a:defRPr>
                <a:latin typeface="Palanquin Dark"/>
                <a:ea typeface="Palanquin Dark"/>
                <a:cs typeface="Palanquin Dark"/>
                <a:sym typeface="Palanquin Dark"/>
              </a:defRPr>
            </a:lvl6pPr>
            <a:lvl7pPr lvl="6">
              <a:spcBef>
                <a:spcPts val="0"/>
              </a:spcBef>
              <a:spcAft>
                <a:spcPts val="0"/>
              </a:spcAft>
              <a:buSzPts val="2800"/>
              <a:buFont typeface="Palanquin Dark"/>
              <a:buNone/>
              <a:defRPr>
                <a:latin typeface="Palanquin Dark"/>
                <a:ea typeface="Palanquin Dark"/>
                <a:cs typeface="Palanquin Dark"/>
                <a:sym typeface="Palanquin Dark"/>
              </a:defRPr>
            </a:lvl7pPr>
            <a:lvl8pPr lvl="7">
              <a:spcBef>
                <a:spcPts val="0"/>
              </a:spcBef>
              <a:spcAft>
                <a:spcPts val="0"/>
              </a:spcAft>
              <a:buSzPts val="2800"/>
              <a:buFont typeface="Palanquin Dark"/>
              <a:buNone/>
              <a:defRPr>
                <a:latin typeface="Palanquin Dark"/>
                <a:ea typeface="Palanquin Dark"/>
                <a:cs typeface="Palanquin Dark"/>
                <a:sym typeface="Palanquin Dark"/>
              </a:defRPr>
            </a:lvl8pPr>
            <a:lvl9pPr lvl="8">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231" name="Google Shape;231;p30"/>
          <p:cNvSpPr txBox="1">
            <a:spLocks noGrp="1"/>
          </p:cNvSpPr>
          <p:nvPr>
            <p:ph type="subTitle" idx="1"/>
          </p:nvPr>
        </p:nvSpPr>
        <p:spPr>
          <a:xfrm>
            <a:off x="960000" y="2018403"/>
            <a:ext cx="2776400" cy="4952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None/>
              <a:defRPr b="1"/>
            </a:lvl1pPr>
            <a:lvl2pPr lvl="1" algn="r">
              <a:lnSpc>
                <a:spcPct val="100000"/>
              </a:lnSpc>
              <a:spcBef>
                <a:spcPts val="0"/>
              </a:spcBef>
              <a:spcAft>
                <a:spcPts val="0"/>
              </a:spcAft>
              <a:buNone/>
              <a:defRPr b="1"/>
            </a:lvl2pPr>
            <a:lvl3pPr lvl="2" algn="r">
              <a:lnSpc>
                <a:spcPct val="100000"/>
              </a:lnSpc>
              <a:spcBef>
                <a:spcPts val="0"/>
              </a:spcBef>
              <a:spcAft>
                <a:spcPts val="0"/>
              </a:spcAft>
              <a:buNone/>
              <a:defRPr b="1"/>
            </a:lvl3pPr>
            <a:lvl4pPr lvl="3" algn="r">
              <a:lnSpc>
                <a:spcPct val="100000"/>
              </a:lnSpc>
              <a:spcBef>
                <a:spcPts val="0"/>
              </a:spcBef>
              <a:spcAft>
                <a:spcPts val="0"/>
              </a:spcAft>
              <a:buNone/>
              <a:defRPr b="1"/>
            </a:lvl4pPr>
            <a:lvl5pPr lvl="4" algn="r">
              <a:lnSpc>
                <a:spcPct val="100000"/>
              </a:lnSpc>
              <a:spcBef>
                <a:spcPts val="0"/>
              </a:spcBef>
              <a:spcAft>
                <a:spcPts val="0"/>
              </a:spcAft>
              <a:buNone/>
              <a:defRPr b="1"/>
            </a:lvl5pPr>
            <a:lvl6pPr lvl="5" algn="r">
              <a:lnSpc>
                <a:spcPct val="100000"/>
              </a:lnSpc>
              <a:spcBef>
                <a:spcPts val="0"/>
              </a:spcBef>
              <a:spcAft>
                <a:spcPts val="0"/>
              </a:spcAft>
              <a:buNone/>
              <a:defRPr b="1"/>
            </a:lvl6pPr>
            <a:lvl7pPr lvl="6" algn="r">
              <a:lnSpc>
                <a:spcPct val="100000"/>
              </a:lnSpc>
              <a:spcBef>
                <a:spcPts val="0"/>
              </a:spcBef>
              <a:spcAft>
                <a:spcPts val="0"/>
              </a:spcAft>
              <a:buNone/>
              <a:defRPr b="1"/>
            </a:lvl7pPr>
            <a:lvl8pPr lvl="7" algn="r">
              <a:lnSpc>
                <a:spcPct val="100000"/>
              </a:lnSpc>
              <a:spcBef>
                <a:spcPts val="0"/>
              </a:spcBef>
              <a:spcAft>
                <a:spcPts val="0"/>
              </a:spcAft>
              <a:buNone/>
              <a:defRPr b="1"/>
            </a:lvl8pPr>
            <a:lvl9pPr lvl="8" algn="r">
              <a:lnSpc>
                <a:spcPct val="100000"/>
              </a:lnSpc>
              <a:spcBef>
                <a:spcPts val="0"/>
              </a:spcBef>
              <a:spcAft>
                <a:spcPts val="0"/>
              </a:spcAft>
              <a:buNone/>
              <a:defRPr b="1"/>
            </a:lvl9pPr>
          </a:lstStyle>
          <a:p>
            <a:endParaRPr/>
          </a:p>
        </p:txBody>
      </p:sp>
      <p:sp>
        <p:nvSpPr>
          <p:cNvPr id="232" name="Google Shape;232;p30"/>
          <p:cNvSpPr txBox="1">
            <a:spLocks noGrp="1"/>
          </p:cNvSpPr>
          <p:nvPr>
            <p:ph type="subTitle" idx="2"/>
          </p:nvPr>
        </p:nvSpPr>
        <p:spPr>
          <a:xfrm>
            <a:off x="960000" y="2385349"/>
            <a:ext cx="2776400" cy="816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None/>
              <a:defRPr sz="1867"/>
            </a:lvl1pPr>
            <a:lvl2pPr lvl="1" algn="r">
              <a:lnSpc>
                <a:spcPct val="100000"/>
              </a:lnSpc>
              <a:spcBef>
                <a:spcPts val="2133"/>
              </a:spcBef>
              <a:spcAft>
                <a:spcPts val="0"/>
              </a:spcAft>
              <a:buNone/>
              <a:defRPr sz="1867"/>
            </a:lvl2pPr>
            <a:lvl3pPr lvl="2" algn="r">
              <a:lnSpc>
                <a:spcPct val="100000"/>
              </a:lnSpc>
              <a:spcBef>
                <a:spcPts val="2133"/>
              </a:spcBef>
              <a:spcAft>
                <a:spcPts val="0"/>
              </a:spcAft>
              <a:buNone/>
              <a:defRPr sz="1867"/>
            </a:lvl3pPr>
            <a:lvl4pPr lvl="3" algn="r">
              <a:lnSpc>
                <a:spcPct val="100000"/>
              </a:lnSpc>
              <a:spcBef>
                <a:spcPts val="2133"/>
              </a:spcBef>
              <a:spcAft>
                <a:spcPts val="0"/>
              </a:spcAft>
              <a:buNone/>
              <a:defRPr sz="1867"/>
            </a:lvl4pPr>
            <a:lvl5pPr lvl="4" algn="r">
              <a:lnSpc>
                <a:spcPct val="100000"/>
              </a:lnSpc>
              <a:spcBef>
                <a:spcPts val="2133"/>
              </a:spcBef>
              <a:spcAft>
                <a:spcPts val="0"/>
              </a:spcAft>
              <a:buNone/>
              <a:defRPr sz="1867"/>
            </a:lvl5pPr>
            <a:lvl6pPr lvl="5" algn="r">
              <a:lnSpc>
                <a:spcPct val="100000"/>
              </a:lnSpc>
              <a:spcBef>
                <a:spcPts val="2133"/>
              </a:spcBef>
              <a:spcAft>
                <a:spcPts val="0"/>
              </a:spcAft>
              <a:buNone/>
              <a:defRPr sz="1867"/>
            </a:lvl6pPr>
            <a:lvl7pPr lvl="6" algn="r">
              <a:lnSpc>
                <a:spcPct val="100000"/>
              </a:lnSpc>
              <a:spcBef>
                <a:spcPts val="2133"/>
              </a:spcBef>
              <a:spcAft>
                <a:spcPts val="0"/>
              </a:spcAft>
              <a:buNone/>
              <a:defRPr sz="1867"/>
            </a:lvl7pPr>
            <a:lvl8pPr lvl="7" algn="r">
              <a:lnSpc>
                <a:spcPct val="100000"/>
              </a:lnSpc>
              <a:spcBef>
                <a:spcPts val="2133"/>
              </a:spcBef>
              <a:spcAft>
                <a:spcPts val="0"/>
              </a:spcAft>
              <a:buNone/>
              <a:defRPr sz="1867"/>
            </a:lvl8pPr>
            <a:lvl9pPr lvl="8" algn="r">
              <a:lnSpc>
                <a:spcPct val="100000"/>
              </a:lnSpc>
              <a:spcBef>
                <a:spcPts val="2133"/>
              </a:spcBef>
              <a:spcAft>
                <a:spcPts val="2133"/>
              </a:spcAft>
              <a:buNone/>
              <a:defRPr sz="1867"/>
            </a:lvl9pPr>
          </a:lstStyle>
          <a:p>
            <a:endParaRPr/>
          </a:p>
        </p:txBody>
      </p:sp>
      <p:sp>
        <p:nvSpPr>
          <p:cNvPr id="233" name="Google Shape;233;p30"/>
          <p:cNvSpPr txBox="1">
            <a:spLocks noGrp="1"/>
          </p:cNvSpPr>
          <p:nvPr>
            <p:ph type="subTitle" idx="3"/>
          </p:nvPr>
        </p:nvSpPr>
        <p:spPr>
          <a:xfrm>
            <a:off x="960000" y="3339152"/>
            <a:ext cx="2776400" cy="4952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None/>
              <a:defRPr b="1"/>
            </a:lvl1pPr>
            <a:lvl2pPr lvl="1" algn="r">
              <a:lnSpc>
                <a:spcPct val="100000"/>
              </a:lnSpc>
              <a:spcBef>
                <a:spcPts val="0"/>
              </a:spcBef>
              <a:spcAft>
                <a:spcPts val="0"/>
              </a:spcAft>
              <a:buNone/>
              <a:defRPr b="1"/>
            </a:lvl2pPr>
            <a:lvl3pPr lvl="2" algn="r">
              <a:lnSpc>
                <a:spcPct val="100000"/>
              </a:lnSpc>
              <a:spcBef>
                <a:spcPts val="0"/>
              </a:spcBef>
              <a:spcAft>
                <a:spcPts val="0"/>
              </a:spcAft>
              <a:buNone/>
              <a:defRPr b="1"/>
            </a:lvl3pPr>
            <a:lvl4pPr lvl="3" algn="r">
              <a:lnSpc>
                <a:spcPct val="100000"/>
              </a:lnSpc>
              <a:spcBef>
                <a:spcPts val="0"/>
              </a:spcBef>
              <a:spcAft>
                <a:spcPts val="0"/>
              </a:spcAft>
              <a:buNone/>
              <a:defRPr b="1"/>
            </a:lvl4pPr>
            <a:lvl5pPr lvl="4" algn="r">
              <a:lnSpc>
                <a:spcPct val="100000"/>
              </a:lnSpc>
              <a:spcBef>
                <a:spcPts val="0"/>
              </a:spcBef>
              <a:spcAft>
                <a:spcPts val="0"/>
              </a:spcAft>
              <a:buNone/>
              <a:defRPr b="1"/>
            </a:lvl5pPr>
            <a:lvl6pPr lvl="5" algn="r">
              <a:lnSpc>
                <a:spcPct val="100000"/>
              </a:lnSpc>
              <a:spcBef>
                <a:spcPts val="0"/>
              </a:spcBef>
              <a:spcAft>
                <a:spcPts val="0"/>
              </a:spcAft>
              <a:buNone/>
              <a:defRPr b="1"/>
            </a:lvl6pPr>
            <a:lvl7pPr lvl="6" algn="r">
              <a:lnSpc>
                <a:spcPct val="100000"/>
              </a:lnSpc>
              <a:spcBef>
                <a:spcPts val="0"/>
              </a:spcBef>
              <a:spcAft>
                <a:spcPts val="0"/>
              </a:spcAft>
              <a:buNone/>
              <a:defRPr b="1"/>
            </a:lvl7pPr>
            <a:lvl8pPr lvl="7" algn="r">
              <a:lnSpc>
                <a:spcPct val="100000"/>
              </a:lnSpc>
              <a:spcBef>
                <a:spcPts val="0"/>
              </a:spcBef>
              <a:spcAft>
                <a:spcPts val="0"/>
              </a:spcAft>
              <a:buNone/>
              <a:defRPr b="1"/>
            </a:lvl8pPr>
            <a:lvl9pPr lvl="8" algn="r">
              <a:lnSpc>
                <a:spcPct val="100000"/>
              </a:lnSpc>
              <a:spcBef>
                <a:spcPts val="0"/>
              </a:spcBef>
              <a:spcAft>
                <a:spcPts val="0"/>
              </a:spcAft>
              <a:buNone/>
              <a:defRPr b="1"/>
            </a:lvl9pPr>
          </a:lstStyle>
          <a:p>
            <a:endParaRPr/>
          </a:p>
        </p:txBody>
      </p:sp>
      <p:sp>
        <p:nvSpPr>
          <p:cNvPr id="234" name="Google Shape;234;p30"/>
          <p:cNvSpPr txBox="1">
            <a:spLocks noGrp="1"/>
          </p:cNvSpPr>
          <p:nvPr>
            <p:ph type="subTitle" idx="4"/>
          </p:nvPr>
        </p:nvSpPr>
        <p:spPr>
          <a:xfrm>
            <a:off x="960000" y="3707883"/>
            <a:ext cx="2776400" cy="816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None/>
              <a:defRPr sz="1867"/>
            </a:lvl1pPr>
            <a:lvl2pPr lvl="1" algn="r">
              <a:lnSpc>
                <a:spcPct val="100000"/>
              </a:lnSpc>
              <a:spcBef>
                <a:spcPts val="2133"/>
              </a:spcBef>
              <a:spcAft>
                <a:spcPts val="0"/>
              </a:spcAft>
              <a:buNone/>
              <a:defRPr sz="1867"/>
            </a:lvl2pPr>
            <a:lvl3pPr lvl="2" algn="r">
              <a:lnSpc>
                <a:spcPct val="100000"/>
              </a:lnSpc>
              <a:spcBef>
                <a:spcPts val="2133"/>
              </a:spcBef>
              <a:spcAft>
                <a:spcPts val="0"/>
              </a:spcAft>
              <a:buNone/>
              <a:defRPr sz="1867"/>
            </a:lvl3pPr>
            <a:lvl4pPr lvl="3" algn="r">
              <a:lnSpc>
                <a:spcPct val="100000"/>
              </a:lnSpc>
              <a:spcBef>
                <a:spcPts val="2133"/>
              </a:spcBef>
              <a:spcAft>
                <a:spcPts val="0"/>
              </a:spcAft>
              <a:buNone/>
              <a:defRPr sz="1867"/>
            </a:lvl4pPr>
            <a:lvl5pPr lvl="4" algn="r">
              <a:lnSpc>
                <a:spcPct val="100000"/>
              </a:lnSpc>
              <a:spcBef>
                <a:spcPts val="2133"/>
              </a:spcBef>
              <a:spcAft>
                <a:spcPts val="0"/>
              </a:spcAft>
              <a:buNone/>
              <a:defRPr sz="1867"/>
            </a:lvl5pPr>
            <a:lvl6pPr lvl="5" algn="r">
              <a:lnSpc>
                <a:spcPct val="100000"/>
              </a:lnSpc>
              <a:spcBef>
                <a:spcPts val="2133"/>
              </a:spcBef>
              <a:spcAft>
                <a:spcPts val="0"/>
              </a:spcAft>
              <a:buNone/>
              <a:defRPr sz="1867"/>
            </a:lvl6pPr>
            <a:lvl7pPr lvl="6" algn="r">
              <a:lnSpc>
                <a:spcPct val="100000"/>
              </a:lnSpc>
              <a:spcBef>
                <a:spcPts val="2133"/>
              </a:spcBef>
              <a:spcAft>
                <a:spcPts val="0"/>
              </a:spcAft>
              <a:buNone/>
              <a:defRPr sz="1867"/>
            </a:lvl7pPr>
            <a:lvl8pPr lvl="7" algn="r">
              <a:lnSpc>
                <a:spcPct val="100000"/>
              </a:lnSpc>
              <a:spcBef>
                <a:spcPts val="2133"/>
              </a:spcBef>
              <a:spcAft>
                <a:spcPts val="0"/>
              </a:spcAft>
              <a:buNone/>
              <a:defRPr sz="1867"/>
            </a:lvl8pPr>
            <a:lvl9pPr lvl="8" algn="r">
              <a:lnSpc>
                <a:spcPct val="100000"/>
              </a:lnSpc>
              <a:spcBef>
                <a:spcPts val="2133"/>
              </a:spcBef>
              <a:spcAft>
                <a:spcPts val="2133"/>
              </a:spcAft>
              <a:buNone/>
              <a:defRPr sz="1867"/>
            </a:lvl9pPr>
          </a:lstStyle>
          <a:p>
            <a:endParaRPr/>
          </a:p>
        </p:txBody>
      </p:sp>
      <p:sp>
        <p:nvSpPr>
          <p:cNvPr id="235" name="Google Shape;235;p30"/>
          <p:cNvSpPr txBox="1">
            <a:spLocks noGrp="1"/>
          </p:cNvSpPr>
          <p:nvPr>
            <p:ph type="subTitle" idx="5"/>
          </p:nvPr>
        </p:nvSpPr>
        <p:spPr>
          <a:xfrm>
            <a:off x="960000" y="4667472"/>
            <a:ext cx="2776400" cy="4952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None/>
              <a:defRPr b="1"/>
            </a:lvl1pPr>
            <a:lvl2pPr lvl="1" algn="r">
              <a:lnSpc>
                <a:spcPct val="100000"/>
              </a:lnSpc>
              <a:spcBef>
                <a:spcPts val="0"/>
              </a:spcBef>
              <a:spcAft>
                <a:spcPts val="0"/>
              </a:spcAft>
              <a:buNone/>
              <a:defRPr b="1"/>
            </a:lvl2pPr>
            <a:lvl3pPr lvl="2" algn="r">
              <a:lnSpc>
                <a:spcPct val="100000"/>
              </a:lnSpc>
              <a:spcBef>
                <a:spcPts val="0"/>
              </a:spcBef>
              <a:spcAft>
                <a:spcPts val="0"/>
              </a:spcAft>
              <a:buNone/>
              <a:defRPr b="1"/>
            </a:lvl3pPr>
            <a:lvl4pPr lvl="3" algn="r">
              <a:lnSpc>
                <a:spcPct val="100000"/>
              </a:lnSpc>
              <a:spcBef>
                <a:spcPts val="0"/>
              </a:spcBef>
              <a:spcAft>
                <a:spcPts val="0"/>
              </a:spcAft>
              <a:buNone/>
              <a:defRPr b="1"/>
            </a:lvl4pPr>
            <a:lvl5pPr lvl="4" algn="r">
              <a:lnSpc>
                <a:spcPct val="100000"/>
              </a:lnSpc>
              <a:spcBef>
                <a:spcPts val="0"/>
              </a:spcBef>
              <a:spcAft>
                <a:spcPts val="0"/>
              </a:spcAft>
              <a:buNone/>
              <a:defRPr b="1"/>
            </a:lvl5pPr>
            <a:lvl6pPr lvl="5" algn="r">
              <a:lnSpc>
                <a:spcPct val="100000"/>
              </a:lnSpc>
              <a:spcBef>
                <a:spcPts val="0"/>
              </a:spcBef>
              <a:spcAft>
                <a:spcPts val="0"/>
              </a:spcAft>
              <a:buNone/>
              <a:defRPr b="1"/>
            </a:lvl6pPr>
            <a:lvl7pPr lvl="6" algn="r">
              <a:lnSpc>
                <a:spcPct val="100000"/>
              </a:lnSpc>
              <a:spcBef>
                <a:spcPts val="0"/>
              </a:spcBef>
              <a:spcAft>
                <a:spcPts val="0"/>
              </a:spcAft>
              <a:buNone/>
              <a:defRPr b="1"/>
            </a:lvl7pPr>
            <a:lvl8pPr lvl="7" algn="r">
              <a:lnSpc>
                <a:spcPct val="100000"/>
              </a:lnSpc>
              <a:spcBef>
                <a:spcPts val="0"/>
              </a:spcBef>
              <a:spcAft>
                <a:spcPts val="0"/>
              </a:spcAft>
              <a:buNone/>
              <a:defRPr b="1"/>
            </a:lvl8pPr>
            <a:lvl9pPr lvl="8" algn="r">
              <a:lnSpc>
                <a:spcPct val="100000"/>
              </a:lnSpc>
              <a:spcBef>
                <a:spcPts val="0"/>
              </a:spcBef>
              <a:spcAft>
                <a:spcPts val="0"/>
              </a:spcAft>
              <a:buNone/>
              <a:defRPr b="1"/>
            </a:lvl9pPr>
          </a:lstStyle>
          <a:p>
            <a:endParaRPr/>
          </a:p>
        </p:txBody>
      </p:sp>
      <p:sp>
        <p:nvSpPr>
          <p:cNvPr id="236" name="Google Shape;236;p30"/>
          <p:cNvSpPr txBox="1">
            <a:spLocks noGrp="1"/>
          </p:cNvSpPr>
          <p:nvPr>
            <p:ph type="subTitle" idx="6"/>
          </p:nvPr>
        </p:nvSpPr>
        <p:spPr>
          <a:xfrm>
            <a:off x="960000" y="5037969"/>
            <a:ext cx="2776400" cy="816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None/>
              <a:defRPr sz="1867"/>
            </a:lvl1pPr>
            <a:lvl2pPr lvl="1" algn="r">
              <a:lnSpc>
                <a:spcPct val="100000"/>
              </a:lnSpc>
              <a:spcBef>
                <a:spcPts val="2133"/>
              </a:spcBef>
              <a:spcAft>
                <a:spcPts val="0"/>
              </a:spcAft>
              <a:buNone/>
              <a:defRPr sz="1867"/>
            </a:lvl2pPr>
            <a:lvl3pPr lvl="2" algn="r">
              <a:lnSpc>
                <a:spcPct val="100000"/>
              </a:lnSpc>
              <a:spcBef>
                <a:spcPts val="2133"/>
              </a:spcBef>
              <a:spcAft>
                <a:spcPts val="0"/>
              </a:spcAft>
              <a:buNone/>
              <a:defRPr sz="1867"/>
            </a:lvl3pPr>
            <a:lvl4pPr lvl="3" algn="r">
              <a:lnSpc>
                <a:spcPct val="100000"/>
              </a:lnSpc>
              <a:spcBef>
                <a:spcPts val="2133"/>
              </a:spcBef>
              <a:spcAft>
                <a:spcPts val="0"/>
              </a:spcAft>
              <a:buNone/>
              <a:defRPr sz="1867"/>
            </a:lvl4pPr>
            <a:lvl5pPr lvl="4" algn="r">
              <a:lnSpc>
                <a:spcPct val="100000"/>
              </a:lnSpc>
              <a:spcBef>
                <a:spcPts val="2133"/>
              </a:spcBef>
              <a:spcAft>
                <a:spcPts val="0"/>
              </a:spcAft>
              <a:buNone/>
              <a:defRPr sz="1867"/>
            </a:lvl5pPr>
            <a:lvl6pPr lvl="5" algn="r">
              <a:lnSpc>
                <a:spcPct val="100000"/>
              </a:lnSpc>
              <a:spcBef>
                <a:spcPts val="2133"/>
              </a:spcBef>
              <a:spcAft>
                <a:spcPts val="0"/>
              </a:spcAft>
              <a:buNone/>
              <a:defRPr sz="1867"/>
            </a:lvl6pPr>
            <a:lvl7pPr lvl="6" algn="r">
              <a:lnSpc>
                <a:spcPct val="100000"/>
              </a:lnSpc>
              <a:spcBef>
                <a:spcPts val="2133"/>
              </a:spcBef>
              <a:spcAft>
                <a:spcPts val="0"/>
              </a:spcAft>
              <a:buNone/>
              <a:defRPr sz="1867"/>
            </a:lvl7pPr>
            <a:lvl8pPr lvl="7" algn="r">
              <a:lnSpc>
                <a:spcPct val="100000"/>
              </a:lnSpc>
              <a:spcBef>
                <a:spcPts val="2133"/>
              </a:spcBef>
              <a:spcAft>
                <a:spcPts val="0"/>
              </a:spcAft>
              <a:buNone/>
              <a:defRPr sz="1867"/>
            </a:lvl8pPr>
            <a:lvl9pPr lvl="8" algn="r">
              <a:lnSpc>
                <a:spcPct val="100000"/>
              </a:lnSpc>
              <a:spcBef>
                <a:spcPts val="2133"/>
              </a:spcBef>
              <a:spcAft>
                <a:spcPts val="2133"/>
              </a:spcAft>
              <a:buNone/>
              <a:defRPr sz="1867"/>
            </a:lvl9pPr>
          </a:lstStyle>
          <a:p>
            <a:endParaRPr/>
          </a:p>
        </p:txBody>
      </p:sp>
      <p:sp>
        <p:nvSpPr>
          <p:cNvPr id="237" name="Google Shape;237;p30"/>
          <p:cNvSpPr txBox="1">
            <a:spLocks noGrp="1"/>
          </p:cNvSpPr>
          <p:nvPr>
            <p:ph type="subTitle" idx="7"/>
          </p:nvPr>
        </p:nvSpPr>
        <p:spPr>
          <a:xfrm>
            <a:off x="8455600" y="2018403"/>
            <a:ext cx="2776400" cy="495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None/>
              <a:defRPr b="1"/>
            </a:lvl1pPr>
            <a:lvl2pPr lvl="1">
              <a:lnSpc>
                <a:spcPct val="100000"/>
              </a:lnSpc>
              <a:spcBef>
                <a:spcPts val="0"/>
              </a:spcBef>
              <a:spcAft>
                <a:spcPts val="0"/>
              </a:spcAft>
              <a:buNone/>
              <a:defRPr b="1"/>
            </a:lvl2pPr>
            <a:lvl3pPr lvl="2">
              <a:lnSpc>
                <a:spcPct val="100000"/>
              </a:lnSpc>
              <a:spcBef>
                <a:spcPts val="0"/>
              </a:spcBef>
              <a:spcAft>
                <a:spcPts val="0"/>
              </a:spcAft>
              <a:buNone/>
              <a:defRPr b="1"/>
            </a:lvl3pPr>
            <a:lvl4pPr lvl="3">
              <a:lnSpc>
                <a:spcPct val="100000"/>
              </a:lnSpc>
              <a:spcBef>
                <a:spcPts val="0"/>
              </a:spcBef>
              <a:spcAft>
                <a:spcPts val="0"/>
              </a:spcAft>
              <a:buNone/>
              <a:defRPr b="1"/>
            </a:lvl4pPr>
            <a:lvl5pPr lvl="4">
              <a:lnSpc>
                <a:spcPct val="100000"/>
              </a:lnSpc>
              <a:spcBef>
                <a:spcPts val="0"/>
              </a:spcBef>
              <a:spcAft>
                <a:spcPts val="0"/>
              </a:spcAft>
              <a:buNone/>
              <a:defRPr b="1"/>
            </a:lvl5pPr>
            <a:lvl6pPr lvl="5">
              <a:lnSpc>
                <a:spcPct val="100000"/>
              </a:lnSpc>
              <a:spcBef>
                <a:spcPts val="0"/>
              </a:spcBef>
              <a:spcAft>
                <a:spcPts val="0"/>
              </a:spcAft>
              <a:buNone/>
              <a:defRPr b="1"/>
            </a:lvl6pPr>
            <a:lvl7pPr lvl="6">
              <a:lnSpc>
                <a:spcPct val="100000"/>
              </a:lnSpc>
              <a:spcBef>
                <a:spcPts val="0"/>
              </a:spcBef>
              <a:spcAft>
                <a:spcPts val="0"/>
              </a:spcAft>
              <a:buNone/>
              <a:defRPr b="1"/>
            </a:lvl7pPr>
            <a:lvl8pPr lvl="7">
              <a:lnSpc>
                <a:spcPct val="100000"/>
              </a:lnSpc>
              <a:spcBef>
                <a:spcPts val="0"/>
              </a:spcBef>
              <a:spcAft>
                <a:spcPts val="0"/>
              </a:spcAft>
              <a:buNone/>
              <a:defRPr b="1"/>
            </a:lvl8pPr>
            <a:lvl9pPr lvl="8">
              <a:lnSpc>
                <a:spcPct val="100000"/>
              </a:lnSpc>
              <a:spcBef>
                <a:spcPts val="0"/>
              </a:spcBef>
              <a:spcAft>
                <a:spcPts val="0"/>
              </a:spcAft>
              <a:buNone/>
              <a:defRPr b="1"/>
            </a:lvl9pPr>
          </a:lstStyle>
          <a:p>
            <a:endParaRPr/>
          </a:p>
        </p:txBody>
      </p:sp>
      <p:sp>
        <p:nvSpPr>
          <p:cNvPr id="238" name="Google Shape;238;p30"/>
          <p:cNvSpPr txBox="1">
            <a:spLocks noGrp="1"/>
          </p:cNvSpPr>
          <p:nvPr>
            <p:ph type="subTitle" idx="8"/>
          </p:nvPr>
        </p:nvSpPr>
        <p:spPr>
          <a:xfrm>
            <a:off x="8455600" y="2385367"/>
            <a:ext cx="2776400" cy="816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None/>
              <a:defRPr sz="1867"/>
            </a:lvl1pPr>
            <a:lvl2pPr lvl="1">
              <a:lnSpc>
                <a:spcPct val="100000"/>
              </a:lnSpc>
              <a:spcBef>
                <a:spcPts val="2133"/>
              </a:spcBef>
              <a:spcAft>
                <a:spcPts val="0"/>
              </a:spcAft>
              <a:buNone/>
              <a:defRPr sz="1867"/>
            </a:lvl2pPr>
            <a:lvl3pPr lvl="2">
              <a:lnSpc>
                <a:spcPct val="100000"/>
              </a:lnSpc>
              <a:spcBef>
                <a:spcPts val="2133"/>
              </a:spcBef>
              <a:spcAft>
                <a:spcPts val="0"/>
              </a:spcAft>
              <a:buNone/>
              <a:defRPr sz="1867"/>
            </a:lvl3pPr>
            <a:lvl4pPr lvl="3">
              <a:lnSpc>
                <a:spcPct val="100000"/>
              </a:lnSpc>
              <a:spcBef>
                <a:spcPts val="2133"/>
              </a:spcBef>
              <a:spcAft>
                <a:spcPts val="0"/>
              </a:spcAft>
              <a:buNone/>
              <a:defRPr sz="1867"/>
            </a:lvl4pPr>
            <a:lvl5pPr lvl="4">
              <a:lnSpc>
                <a:spcPct val="100000"/>
              </a:lnSpc>
              <a:spcBef>
                <a:spcPts val="2133"/>
              </a:spcBef>
              <a:spcAft>
                <a:spcPts val="0"/>
              </a:spcAft>
              <a:buNone/>
              <a:defRPr sz="1867"/>
            </a:lvl5pPr>
            <a:lvl6pPr lvl="5">
              <a:lnSpc>
                <a:spcPct val="100000"/>
              </a:lnSpc>
              <a:spcBef>
                <a:spcPts val="2133"/>
              </a:spcBef>
              <a:spcAft>
                <a:spcPts val="0"/>
              </a:spcAft>
              <a:buNone/>
              <a:defRPr sz="1867"/>
            </a:lvl6pPr>
            <a:lvl7pPr lvl="6">
              <a:lnSpc>
                <a:spcPct val="100000"/>
              </a:lnSpc>
              <a:spcBef>
                <a:spcPts val="2133"/>
              </a:spcBef>
              <a:spcAft>
                <a:spcPts val="0"/>
              </a:spcAft>
              <a:buNone/>
              <a:defRPr sz="1867"/>
            </a:lvl7pPr>
            <a:lvl8pPr lvl="7">
              <a:lnSpc>
                <a:spcPct val="100000"/>
              </a:lnSpc>
              <a:spcBef>
                <a:spcPts val="2133"/>
              </a:spcBef>
              <a:spcAft>
                <a:spcPts val="0"/>
              </a:spcAft>
              <a:buNone/>
              <a:defRPr sz="1867"/>
            </a:lvl8pPr>
            <a:lvl9pPr lvl="8">
              <a:lnSpc>
                <a:spcPct val="100000"/>
              </a:lnSpc>
              <a:spcBef>
                <a:spcPts val="2133"/>
              </a:spcBef>
              <a:spcAft>
                <a:spcPts val="2133"/>
              </a:spcAft>
              <a:buNone/>
              <a:defRPr sz="1867"/>
            </a:lvl9pPr>
          </a:lstStyle>
          <a:p>
            <a:endParaRPr/>
          </a:p>
        </p:txBody>
      </p:sp>
      <p:sp>
        <p:nvSpPr>
          <p:cNvPr id="239" name="Google Shape;239;p30"/>
          <p:cNvSpPr txBox="1">
            <a:spLocks noGrp="1"/>
          </p:cNvSpPr>
          <p:nvPr>
            <p:ph type="subTitle" idx="9"/>
          </p:nvPr>
        </p:nvSpPr>
        <p:spPr>
          <a:xfrm>
            <a:off x="8455600" y="3339152"/>
            <a:ext cx="2776400" cy="495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None/>
              <a:defRPr b="1"/>
            </a:lvl1pPr>
            <a:lvl2pPr lvl="1">
              <a:lnSpc>
                <a:spcPct val="100000"/>
              </a:lnSpc>
              <a:spcBef>
                <a:spcPts val="0"/>
              </a:spcBef>
              <a:spcAft>
                <a:spcPts val="0"/>
              </a:spcAft>
              <a:buNone/>
              <a:defRPr b="1"/>
            </a:lvl2pPr>
            <a:lvl3pPr lvl="2">
              <a:lnSpc>
                <a:spcPct val="100000"/>
              </a:lnSpc>
              <a:spcBef>
                <a:spcPts val="0"/>
              </a:spcBef>
              <a:spcAft>
                <a:spcPts val="0"/>
              </a:spcAft>
              <a:buNone/>
              <a:defRPr b="1"/>
            </a:lvl3pPr>
            <a:lvl4pPr lvl="3">
              <a:lnSpc>
                <a:spcPct val="100000"/>
              </a:lnSpc>
              <a:spcBef>
                <a:spcPts val="0"/>
              </a:spcBef>
              <a:spcAft>
                <a:spcPts val="0"/>
              </a:spcAft>
              <a:buNone/>
              <a:defRPr b="1"/>
            </a:lvl4pPr>
            <a:lvl5pPr lvl="4">
              <a:lnSpc>
                <a:spcPct val="100000"/>
              </a:lnSpc>
              <a:spcBef>
                <a:spcPts val="0"/>
              </a:spcBef>
              <a:spcAft>
                <a:spcPts val="0"/>
              </a:spcAft>
              <a:buNone/>
              <a:defRPr b="1"/>
            </a:lvl5pPr>
            <a:lvl6pPr lvl="5">
              <a:lnSpc>
                <a:spcPct val="100000"/>
              </a:lnSpc>
              <a:spcBef>
                <a:spcPts val="0"/>
              </a:spcBef>
              <a:spcAft>
                <a:spcPts val="0"/>
              </a:spcAft>
              <a:buNone/>
              <a:defRPr b="1"/>
            </a:lvl6pPr>
            <a:lvl7pPr lvl="6">
              <a:lnSpc>
                <a:spcPct val="100000"/>
              </a:lnSpc>
              <a:spcBef>
                <a:spcPts val="0"/>
              </a:spcBef>
              <a:spcAft>
                <a:spcPts val="0"/>
              </a:spcAft>
              <a:buNone/>
              <a:defRPr b="1"/>
            </a:lvl7pPr>
            <a:lvl8pPr lvl="7">
              <a:lnSpc>
                <a:spcPct val="100000"/>
              </a:lnSpc>
              <a:spcBef>
                <a:spcPts val="0"/>
              </a:spcBef>
              <a:spcAft>
                <a:spcPts val="0"/>
              </a:spcAft>
              <a:buNone/>
              <a:defRPr b="1"/>
            </a:lvl8pPr>
            <a:lvl9pPr lvl="8">
              <a:lnSpc>
                <a:spcPct val="100000"/>
              </a:lnSpc>
              <a:spcBef>
                <a:spcPts val="0"/>
              </a:spcBef>
              <a:spcAft>
                <a:spcPts val="0"/>
              </a:spcAft>
              <a:buNone/>
              <a:defRPr b="1"/>
            </a:lvl9pPr>
          </a:lstStyle>
          <a:p>
            <a:endParaRPr/>
          </a:p>
        </p:txBody>
      </p:sp>
      <p:sp>
        <p:nvSpPr>
          <p:cNvPr id="240" name="Google Shape;240;p30"/>
          <p:cNvSpPr txBox="1">
            <a:spLocks noGrp="1"/>
          </p:cNvSpPr>
          <p:nvPr>
            <p:ph type="subTitle" idx="13"/>
          </p:nvPr>
        </p:nvSpPr>
        <p:spPr>
          <a:xfrm>
            <a:off x="8455600" y="3707883"/>
            <a:ext cx="2776400" cy="816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None/>
              <a:defRPr sz="1867"/>
            </a:lvl1pPr>
            <a:lvl2pPr lvl="1">
              <a:lnSpc>
                <a:spcPct val="100000"/>
              </a:lnSpc>
              <a:spcBef>
                <a:spcPts val="2133"/>
              </a:spcBef>
              <a:spcAft>
                <a:spcPts val="0"/>
              </a:spcAft>
              <a:buNone/>
              <a:defRPr sz="1867"/>
            </a:lvl2pPr>
            <a:lvl3pPr lvl="2">
              <a:lnSpc>
                <a:spcPct val="100000"/>
              </a:lnSpc>
              <a:spcBef>
                <a:spcPts val="2133"/>
              </a:spcBef>
              <a:spcAft>
                <a:spcPts val="0"/>
              </a:spcAft>
              <a:buNone/>
              <a:defRPr sz="1867"/>
            </a:lvl3pPr>
            <a:lvl4pPr lvl="3">
              <a:lnSpc>
                <a:spcPct val="100000"/>
              </a:lnSpc>
              <a:spcBef>
                <a:spcPts val="2133"/>
              </a:spcBef>
              <a:spcAft>
                <a:spcPts val="0"/>
              </a:spcAft>
              <a:buNone/>
              <a:defRPr sz="1867"/>
            </a:lvl4pPr>
            <a:lvl5pPr lvl="4">
              <a:lnSpc>
                <a:spcPct val="100000"/>
              </a:lnSpc>
              <a:spcBef>
                <a:spcPts val="2133"/>
              </a:spcBef>
              <a:spcAft>
                <a:spcPts val="0"/>
              </a:spcAft>
              <a:buNone/>
              <a:defRPr sz="1867"/>
            </a:lvl5pPr>
            <a:lvl6pPr lvl="5">
              <a:lnSpc>
                <a:spcPct val="100000"/>
              </a:lnSpc>
              <a:spcBef>
                <a:spcPts val="2133"/>
              </a:spcBef>
              <a:spcAft>
                <a:spcPts val="0"/>
              </a:spcAft>
              <a:buNone/>
              <a:defRPr sz="1867"/>
            </a:lvl6pPr>
            <a:lvl7pPr lvl="6">
              <a:lnSpc>
                <a:spcPct val="100000"/>
              </a:lnSpc>
              <a:spcBef>
                <a:spcPts val="2133"/>
              </a:spcBef>
              <a:spcAft>
                <a:spcPts val="0"/>
              </a:spcAft>
              <a:buNone/>
              <a:defRPr sz="1867"/>
            </a:lvl7pPr>
            <a:lvl8pPr lvl="7">
              <a:lnSpc>
                <a:spcPct val="100000"/>
              </a:lnSpc>
              <a:spcBef>
                <a:spcPts val="2133"/>
              </a:spcBef>
              <a:spcAft>
                <a:spcPts val="0"/>
              </a:spcAft>
              <a:buNone/>
              <a:defRPr sz="1867"/>
            </a:lvl8pPr>
            <a:lvl9pPr lvl="8">
              <a:lnSpc>
                <a:spcPct val="100000"/>
              </a:lnSpc>
              <a:spcBef>
                <a:spcPts val="2133"/>
              </a:spcBef>
              <a:spcAft>
                <a:spcPts val="2133"/>
              </a:spcAft>
              <a:buNone/>
              <a:defRPr sz="1867"/>
            </a:lvl9pPr>
          </a:lstStyle>
          <a:p>
            <a:endParaRPr/>
          </a:p>
        </p:txBody>
      </p:sp>
      <p:sp>
        <p:nvSpPr>
          <p:cNvPr id="241" name="Google Shape;241;p30"/>
          <p:cNvSpPr txBox="1">
            <a:spLocks noGrp="1"/>
          </p:cNvSpPr>
          <p:nvPr>
            <p:ph type="subTitle" idx="14"/>
          </p:nvPr>
        </p:nvSpPr>
        <p:spPr>
          <a:xfrm>
            <a:off x="8455600" y="4667472"/>
            <a:ext cx="2776400" cy="495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None/>
              <a:defRPr b="1"/>
            </a:lvl1pPr>
            <a:lvl2pPr lvl="1">
              <a:lnSpc>
                <a:spcPct val="100000"/>
              </a:lnSpc>
              <a:spcBef>
                <a:spcPts val="0"/>
              </a:spcBef>
              <a:spcAft>
                <a:spcPts val="0"/>
              </a:spcAft>
              <a:buNone/>
              <a:defRPr b="1"/>
            </a:lvl2pPr>
            <a:lvl3pPr lvl="2">
              <a:lnSpc>
                <a:spcPct val="100000"/>
              </a:lnSpc>
              <a:spcBef>
                <a:spcPts val="0"/>
              </a:spcBef>
              <a:spcAft>
                <a:spcPts val="0"/>
              </a:spcAft>
              <a:buNone/>
              <a:defRPr b="1"/>
            </a:lvl3pPr>
            <a:lvl4pPr lvl="3">
              <a:lnSpc>
                <a:spcPct val="100000"/>
              </a:lnSpc>
              <a:spcBef>
                <a:spcPts val="0"/>
              </a:spcBef>
              <a:spcAft>
                <a:spcPts val="0"/>
              </a:spcAft>
              <a:buNone/>
              <a:defRPr b="1"/>
            </a:lvl4pPr>
            <a:lvl5pPr lvl="4">
              <a:lnSpc>
                <a:spcPct val="100000"/>
              </a:lnSpc>
              <a:spcBef>
                <a:spcPts val="0"/>
              </a:spcBef>
              <a:spcAft>
                <a:spcPts val="0"/>
              </a:spcAft>
              <a:buNone/>
              <a:defRPr b="1"/>
            </a:lvl5pPr>
            <a:lvl6pPr lvl="5">
              <a:lnSpc>
                <a:spcPct val="100000"/>
              </a:lnSpc>
              <a:spcBef>
                <a:spcPts val="0"/>
              </a:spcBef>
              <a:spcAft>
                <a:spcPts val="0"/>
              </a:spcAft>
              <a:buNone/>
              <a:defRPr b="1"/>
            </a:lvl6pPr>
            <a:lvl7pPr lvl="6">
              <a:lnSpc>
                <a:spcPct val="100000"/>
              </a:lnSpc>
              <a:spcBef>
                <a:spcPts val="0"/>
              </a:spcBef>
              <a:spcAft>
                <a:spcPts val="0"/>
              </a:spcAft>
              <a:buNone/>
              <a:defRPr b="1"/>
            </a:lvl7pPr>
            <a:lvl8pPr lvl="7">
              <a:lnSpc>
                <a:spcPct val="100000"/>
              </a:lnSpc>
              <a:spcBef>
                <a:spcPts val="0"/>
              </a:spcBef>
              <a:spcAft>
                <a:spcPts val="0"/>
              </a:spcAft>
              <a:buNone/>
              <a:defRPr b="1"/>
            </a:lvl8pPr>
            <a:lvl9pPr lvl="8">
              <a:lnSpc>
                <a:spcPct val="100000"/>
              </a:lnSpc>
              <a:spcBef>
                <a:spcPts val="0"/>
              </a:spcBef>
              <a:spcAft>
                <a:spcPts val="0"/>
              </a:spcAft>
              <a:buNone/>
              <a:defRPr b="1"/>
            </a:lvl9pPr>
          </a:lstStyle>
          <a:p>
            <a:endParaRPr/>
          </a:p>
        </p:txBody>
      </p:sp>
      <p:sp>
        <p:nvSpPr>
          <p:cNvPr id="242" name="Google Shape;242;p30"/>
          <p:cNvSpPr txBox="1">
            <a:spLocks noGrp="1"/>
          </p:cNvSpPr>
          <p:nvPr>
            <p:ph type="subTitle" idx="15"/>
          </p:nvPr>
        </p:nvSpPr>
        <p:spPr>
          <a:xfrm>
            <a:off x="8455600" y="5037969"/>
            <a:ext cx="2776400" cy="816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None/>
              <a:defRPr sz="1867"/>
            </a:lvl1pPr>
            <a:lvl2pPr lvl="1">
              <a:lnSpc>
                <a:spcPct val="100000"/>
              </a:lnSpc>
              <a:spcBef>
                <a:spcPts val="2133"/>
              </a:spcBef>
              <a:spcAft>
                <a:spcPts val="0"/>
              </a:spcAft>
              <a:buNone/>
              <a:defRPr sz="1867"/>
            </a:lvl2pPr>
            <a:lvl3pPr lvl="2">
              <a:lnSpc>
                <a:spcPct val="100000"/>
              </a:lnSpc>
              <a:spcBef>
                <a:spcPts val="2133"/>
              </a:spcBef>
              <a:spcAft>
                <a:spcPts val="0"/>
              </a:spcAft>
              <a:buNone/>
              <a:defRPr sz="1867"/>
            </a:lvl3pPr>
            <a:lvl4pPr lvl="3">
              <a:lnSpc>
                <a:spcPct val="100000"/>
              </a:lnSpc>
              <a:spcBef>
                <a:spcPts val="2133"/>
              </a:spcBef>
              <a:spcAft>
                <a:spcPts val="0"/>
              </a:spcAft>
              <a:buNone/>
              <a:defRPr sz="1867"/>
            </a:lvl4pPr>
            <a:lvl5pPr lvl="4">
              <a:lnSpc>
                <a:spcPct val="100000"/>
              </a:lnSpc>
              <a:spcBef>
                <a:spcPts val="2133"/>
              </a:spcBef>
              <a:spcAft>
                <a:spcPts val="0"/>
              </a:spcAft>
              <a:buNone/>
              <a:defRPr sz="1867"/>
            </a:lvl5pPr>
            <a:lvl6pPr lvl="5">
              <a:lnSpc>
                <a:spcPct val="100000"/>
              </a:lnSpc>
              <a:spcBef>
                <a:spcPts val="2133"/>
              </a:spcBef>
              <a:spcAft>
                <a:spcPts val="0"/>
              </a:spcAft>
              <a:buNone/>
              <a:defRPr sz="1867"/>
            </a:lvl6pPr>
            <a:lvl7pPr lvl="6">
              <a:lnSpc>
                <a:spcPct val="100000"/>
              </a:lnSpc>
              <a:spcBef>
                <a:spcPts val="2133"/>
              </a:spcBef>
              <a:spcAft>
                <a:spcPts val="0"/>
              </a:spcAft>
              <a:buNone/>
              <a:defRPr sz="1867"/>
            </a:lvl7pPr>
            <a:lvl8pPr lvl="7">
              <a:lnSpc>
                <a:spcPct val="100000"/>
              </a:lnSpc>
              <a:spcBef>
                <a:spcPts val="2133"/>
              </a:spcBef>
              <a:spcAft>
                <a:spcPts val="0"/>
              </a:spcAft>
              <a:buNone/>
              <a:defRPr sz="1867"/>
            </a:lvl8pPr>
            <a:lvl9pPr lvl="8">
              <a:lnSpc>
                <a:spcPct val="100000"/>
              </a:lnSpc>
              <a:spcBef>
                <a:spcPts val="2133"/>
              </a:spcBef>
              <a:spcAft>
                <a:spcPts val="2133"/>
              </a:spcAft>
              <a:buNone/>
              <a:defRPr sz="1867"/>
            </a:lvl9pPr>
          </a:lstStyle>
          <a:p>
            <a:endParaRPr/>
          </a:p>
        </p:txBody>
      </p:sp>
    </p:spTree>
    <p:extLst>
      <p:ext uri="{BB962C8B-B14F-4D97-AF65-F5344CB8AC3E}">
        <p14:creationId xmlns:p14="http://schemas.microsoft.com/office/powerpoint/2010/main" val="765395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2" y="1600202"/>
            <a:ext cx="10972800" cy="4525963"/>
          </a:xfrm>
          <a:prstGeom prst="rect">
            <a:avLst/>
          </a:prstGeom>
        </p:spPr>
        <p:txBody>
          <a:bodyPr lIns="101885" tIns="50941" rIns="101885" bIns="5094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8447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D1AA1-1C53-4F87-8277-44D5456D964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C925C50-8174-440E-B2E0-15A4F517BE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98D0217-0251-40C4-AF02-6AB1B5EA028F}"/>
              </a:ext>
            </a:extLst>
          </p:cNvPr>
          <p:cNvSpPr>
            <a:spLocks noGrp="1"/>
          </p:cNvSpPr>
          <p:nvPr>
            <p:ph type="dt" sz="half" idx="10"/>
          </p:nvPr>
        </p:nvSpPr>
        <p:spPr/>
        <p:txBody>
          <a:bodyPr/>
          <a:lstStyle/>
          <a:p>
            <a:fld id="{90E76AF8-DF5E-4D0B-8407-B978295C518D}" type="datetimeFigureOut">
              <a:rPr lang="en-IN" smtClean="0">
                <a:solidFill>
                  <a:prstClr val="black">
                    <a:tint val="75000"/>
                  </a:prstClr>
                </a:solidFill>
              </a:rPr>
              <a:pPr/>
              <a:t>13-11-2024</a:t>
            </a:fld>
            <a:endParaRPr lang="en-IN" dirty="0">
              <a:solidFill>
                <a:prstClr val="black">
                  <a:tint val="75000"/>
                </a:prstClr>
              </a:solidFill>
            </a:endParaRPr>
          </a:p>
        </p:txBody>
      </p:sp>
      <p:sp>
        <p:nvSpPr>
          <p:cNvPr id="5" name="Footer Placeholder 4">
            <a:extLst>
              <a:ext uri="{FF2B5EF4-FFF2-40B4-BE49-F238E27FC236}">
                <a16:creationId xmlns:a16="http://schemas.microsoft.com/office/drawing/2014/main" id="{611557C0-A5C4-4BBE-971B-88E4C7699A85}"/>
              </a:ext>
            </a:extLst>
          </p:cNvPr>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a:extLst>
              <a:ext uri="{FF2B5EF4-FFF2-40B4-BE49-F238E27FC236}">
                <a16:creationId xmlns:a16="http://schemas.microsoft.com/office/drawing/2014/main" id="{166677D8-0C6C-44F5-8AE3-7600B9CAAE8F}"/>
              </a:ext>
            </a:extLst>
          </p:cNvPr>
          <p:cNvSpPr>
            <a:spLocks noGrp="1"/>
          </p:cNvSpPr>
          <p:nvPr>
            <p:ph type="sldNum" sz="quarter" idx="12"/>
          </p:nvPr>
        </p:nvSpPr>
        <p:spPr/>
        <p:txBody>
          <a:bodyPr/>
          <a:lstStyle/>
          <a:p>
            <a:fld id="{8DB06AB9-A4C6-4E33-95BA-6BA932EAB44D}"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693790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8382D-8E66-461F-B3EC-B761572C5B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4C14E5D-4D44-4A35-B046-45BD64A2F6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56FFC3-A53C-455D-820E-0A86637DEF2C}"/>
              </a:ext>
            </a:extLst>
          </p:cNvPr>
          <p:cNvSpPr>
            <a:spLocks noGrp="1"/>
          </p:cNvSpPr>
          <p:nvPr>
            <p:ph type="dt" sz="half" idx="10"/>
          </p:nvPr>
        </p:nvSpPr>
        <p:spPr/>
        <p:txBody>
          <a:bodyPr/>
          <a:lstStyle/>
          <a:p>
            <a:fld id="{90E76AF8-DF5E-4D0B-8407-B978295C518D}" type="datetimeFigureOut">
              <a:rPr lang="en-IN" smtClean="0">
                <a:solidFill>
                  <a:prstClr val="black">
                    <a:tint val="75000"/>
                  </a:prstClr>
                </a:solidFill>
              </a:rPr>
              <a:pPr/>
              <a:t>13-11-2024</a:t>
            </a:fld>
            <a:endParaRPr lang="en-IN" dirty="0">
              <a:solidFill>
                <a:prstClr val="black">
                  <a:tint val="75000"/>
                </a:prstClr>
              </a:solidFill>
            </a:endParaRPr>
          </a:p>
        </p:txBody>
      </p:sp>
      <p:sp>
        <p:nvSpPr>
          <p:cNvPr id="5" name="Footer Placeholder 4">
            <a:extLst>
              <a:ext uri="{FF2B5EF4-FFF2-40B4-BE49-F238E27FC236}">
                <a16:creationId xmlns:a16="http://schemas.microsoft.com/office/drawing/2014/main" id="{3502CF1D-8FC3-493C-8F3E-2D8A7366EAA0}"/>
              </a:ext>
            </a:extLst>
          </p:cNvPr>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a:extLst>
              <a:ext uri="{FF2B5EF4-FFF2-40B4-BE49-F238E27FC236}">
                <a16:creationId xmlns:a16="http://schemas.microsoft.com/office/drawing/2014/main" id="{A3AD0A83-AFEA-44FE-BF69-518D5E70A003}"/>
              </a:ext>
            </a:extLst>
          </p:cNvPr>
          <p:cNvSpPr>
            <a:spLocks noGrp="1"/>
          </p:cNvSpPr>
          <p:nvPr>
            <p:ph type="sldNum" sz="quarter" idx="12"/>
          </p:nvPr>
        </p:nvSpPr>
        <p:spPr/>
        <p:txBody>
          <a:bodyPr/>
          <a:lstStyle/>
          <a:p>
            <a:fld id="{8DB06AB9-A4C6-4E33-95BA-6BA932EAB44D}"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938294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A2CBB-6862-4600-9FA9-36C044A8887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8ABF73F-7785-46AE-9A09-1795AE267B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C75985B-87F4-4DAC-AF66-41B66916B4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A61BAFA-E63F-4C55-80F1-318499F3675A}"/>
              </a:ext>
            </a:extLst>
          </p:cNvPr>
          <p:cNvSpPr>
            <a:spLocks noGrp="1"/>
          </p:cNvSpPr>
          <p:nvPr>
            <p:ph type="dt" sz="half" idx="10"/>
          </p:nvPr>
        </p:nvSpPr>
        <p:spPr/>
        <p:txBody>
          <a:bodyPr/>
          <a:lstStyle/>
          <a:p>
            <a:fld id="{90E76AF8-DF5E-4D0B-8407-B978295C518D}" type="datetimeFigureOut">
              <a:rPr lang="en-IN" smtClean="0">
                <a:solidFill>
                  <a:prstClr val="black">
                    <a:tint val="75000"/>
                  </a:prstClr>
                </a:solidFill>
              </a:rPr>
              <a:pPr/>
              <a:t>13-11-2024</a:t>
            </a:fld>
            <a:endParaRPr lang="en-IN" dirty="0">
              <a:solidFill>
                <a:prstClr val="black">
                  <a:tint val="75000"/>
                </a:prstClr>
              </a:solidFill>
            </a:endParaRPr>
          </a:p>
        </p:txBody>
      </p:sp>
      <p:sp>
        <p:nvSpPr>
          <p:cNvPr id="6" name="Footer Placeholder 5">
            <a:extLst>
              <a:ext uri="{FF2B5EF4-FFF2-40B4-BE49-F238E27FC236}">
                <a16:creationId xmlns:a16="http://schemas.microsoft.com/office/drawing/2014/main" id="{DA4CC817-625C-45AA-B6F6-49B670534953}"/>
              </a:ext>
            </a:extLst>
          </p:cNvPr>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a:extLst>
              <a:ext uri="{FF2B5EF4-FFF2-40B4-BE49-F238E27FC236}">
                <a16:creationId xmlns:a16="http://schemas.microsoft.com/office/drawing/2014/main" id="{3AEAF647-B9BC-4744-9816-C8BC8A7DF220}"/>
              </a:ext>
            </a:extLst>
          </p:cNvPr>
          <p:cNvSpPr>
            <a:spLocks noGrp="1"/>
          </p:cNvSpPr>
          <p:nvPr>
            <p:ph type="sldNum" sz="quarter" idx="12"/>
          </p:nvPr>
        </p:nvSpPr>
        <p:spPr/>
        <p:txBody>
          <a:bodyPr/>
          <a:lstStyle/>
          <a:p>
            <a:fld id="{8DB06AB9-A4C6-4E33-95BA-6BA932EAB44D}"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580894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2CA3F-7707-4662-AB16-CA4690A5D4E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5ADC445-6554-40ED-AE0A-15D717DA9D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BE06B7-0078-41E7-9434-D6D8727DC8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4FFF8E3-5E27-4C3E-8711-12ED4D91DE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0B4BF4-5E38-4149-AEA1-451F7704DC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C533978-8620-43E7-B80C-1818331D7933}"/>
              </a:ext>
            </a:extLst>
          </p:cNvPr>
          <p:cNvSpPr>
            <a:spLocks noGrp="1"/>
          </p:cNvSpPr>
          <p:nvPr>
            <p:ph type="dt" sz="half" idx="10"/>
          </p:nvPr>
        </p:nvSpPr>
        <p:spPr/>
        <p:txBody>
          <a:bodyPr/>
          <a:lstStyle/>
          <a:p>
            <a:fld id="{90E76AF8-DF5E-4D0B-8407-B978295C518D}" type="datetimeFigureOut">
              <a:rPr lang="en-IN" smtClean="0">
                <a:solidFill>
                  <a:prstClr val="black">
                    <a:tint val="75000"/>
                  </a:prstClr>
                </a:solidFill>
              </a:rPr>
              <a:pPr/>
              <a:t>13-11-2024</a:t>
            </a:fld>
            <a:endParaRPr lang="en-IN" dirty="0">
              <a:solidFill>
                <a:prstClr val="black">
                  <a:tint val="75000"/>
                </a:prstClr>
              </a:solidFill>
            </a:endParaRPr>
          </a:p>
        </p:txBody>
      </p:sp>
      <p:sp>
        <p:nvSpPr>
          <p:cNvPr id="8" name="Footer Placeholder 7">
            <a:extLst>
              <a:ext uri="{FF2B5EF4-FFF2-40B4-BE49-F238E27FC236}">
                <a16:creationId xmlns:a16="http://schemas.microsoft.com/office/drawing/2014/main" id="{B891D9BD-E899-4A42-80EF-237A6F383A00}"/>
              </a:ext>
            </a:extLst>
          </p:cNvPr>
          <p:cNvSpPr>
            <a:spLocks noGrp="1"/>
          </p:cNvSpPr>
          <p:nvPr>
            <p:ph type="ftr" sz="quarter" idx="11"/>
          </p:nvPr>
        </p:nvSpPr>
        <p:spPr/>
        <p:txBody>
          <a:bodyPr/>
          <a:lstStyle/>
          <a:p>
            <a:endParaRPr lang="en-IN" dirty="0">
              <a:solidFill>
                <a:prstClr val="black">
                  <a:tint val="75000"/>
                </a:prstClr>
              </a:solidFill>
            </a:endParaRPr>
          </a:p>
        </p:txBody>
      </p:sp>
      <p:sp>
        <p:nvSpPr>
          <p:cNvPr id="9" name="Slide Number Placeholder 8">
            <a:extLst>
              <a:ext uri="{FF2B5EF4-FFF2-40B4-BE49-F238E27FC236}">
                <a16:creationId xmlns:a16="http://schemas.microsoft.com/office/drawing/2014/main" id="{94BF0EA6-DCC4-4B8A-83ED-F7F12729A447}"/>
              </a:ext>
            </a:extLst>
          </p:cNvPr>
          <p:cNvSpPr>
            <a:spLocks noGrp="1"/>
          </p:cNvSpPr>
          <p:nvPr>
            <p:ph type="sldNum" sz="quarter" idx="12"/>
          </p:nvPr>
        </p:nvSpPr>
        <p:spPr/>
        <p:txBody>
          <a:bodyPr/>
          <a:lstStyle/>
          <a:p>
            <a:fld id="{8DB06AB9-A4C6-4E33-95BA-6BA932EAB44D}"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72214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715A1-268F-46F1-B191-B751D43052E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921AB8E-C25A-4E17-A3FA-5DEF119C0EA2}"/>
              </a:ext>
            </a:extLst>
          </p:cNvPr>
          <p:cNvSpPr>
            <a:spLocks noGrp="1"/>
          </p:cNvSpPr>
          <p:nvPr>
            <p:ph type="dt" sz="half" idx="10"/>
          </p:nvPr>
        </p:nvSpPr>
        <p:spPr/>
        <p:txBody>
          <a:bodyPr/>
          <a:lstStyle/>
          <a:p>
            <a:fld id="{90E76AF8-DF5E-4D0B-8407-B978295C518D}" type="datetimeFigureOut">
              <a:rPr lang="en-IN" smtClean="0">
                <a:solidFill>
                  <a:prstClr val="black">
                    <a:tint val="75000"/>
                  </a:prstClr>
                </a:solidFill>
              </a:rPr>
              <a:pPr/>
              <a:t>13-11-2024</a:t>
            </a:fld>
            <a:endParaRPr lang="en-IN" dirty="0">
              <a:solidFill>
                <a:prstClr val="black">
                  <a:tint val="75000"/>
                </a:prstClr>
              </a:solidFill>
            </a:endParaRPr>
          </a:p>
        </p:txBody>
      </p:sp>
      <p:sp>
        <p:nvSpPr>
          <p:cNvPr id="4" name="Footer Placeholder 3">
            <a:extLst>
              <a:ext uri="{FF2B5EF4-FFF2-40B4-BE49-F238E27FC236}">
                <a16:creationId xmlns:a16="http://schemas.microsoft.com/office/drawing/2014/main" id="{7886597F-253E-4994-AF0D-9CD788B07A1D}"/>
              </a:ext>
            </a:extLst>
          </p:cNvPr>
          <p:cNvSpPr>
            <a:spLocks noGrp="1"/>
          </p:cNvSpPr>
          <p:nvPr>
            <p:ph type="ftr" sz="quarter" idx="11"/>
          </p:nvPr>
        </p:nvSpPr>
        <p:spPr/>
        <p:txBody>
          <a:bodyPr/>
          <a:lstStyle/>
          <a:p>
            <a:endParaRPr lang="en-IN" dirty="0">
              <a:solidFill>
                <a:prstClr val="black">
                  <a:tint val="75000"/>
                </a:prstClr>
              </a:solidFill>
            </a:endParaRPr>
          </a:p>
        </p:txBody>
      </p:sp>
      <p:sp>
        <p:nvSpPr>
          <p:cNvPr id="5" name="Slide Number Placeholder 4">
            <a:extLst>
              <a:ext uri="{FF2B5EF4-FFF2-40B4-BE49-F238E27FC236}">
                <a16:creationId xmlns:a16="http://schemas.microsoft.com/office/drawing/2014/main" id="{5EF03FE3-6DD2-46A9-877D-F9D739373A34}"/>
              </a:ext>
            </a:extLst>
          </p:cNvPr>
          <p:cNvSpPr>
            <a:spLocks noGrp="1"/>
          </p:cNvSpPr>
          <p:nvPr>
            <p:ph type="sldNum" sz="quarter" idx="12"/>
          </p:nvPr>
        </p:nvSpPr>
        <p:spPr/>
        <p:txBody>
          <a:bodyPr/>
          <a:lstStyle/>
          <a:p>
            <a:fld id="{8DB06AB9-A4C6-4E33-95BA-6BA932EAB44D}"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86002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228CB-B059-4A6E-B876-F71EF9FD4C95}"/>
              </a:ext>
            </a:extLst>
          </p:cNvPr>
          <p:cNvSpPr>
            <a:spLocks noGrp="1"/>
          </p:cNvSpPr>
          <p:nvPr>
            <p:ph type="dt" sz="half" idx="10"/>
          </p:nvPr>
        </p:nvSpPr>
        <p:spPr/>
        <p:txBody>
          <a:bodyPr/>
          <a:lstStyle/>
          <a:p>
            <a:fld id="{90E76AF8-DF5E-4D0B-8407-B978295C518D}" type="datetimeFigureOut">
              <a:rPr lang="en-IN" smtClean="0">
                <a:solidFill>
                  <a:prstClr val="black">
                    <a:tint val="75000"/>
                  </a:prstClr>
                </a:solidFill>
              </a:rPr>
              <a:pPr/>
              <a:t>13-11-2024</a:t>
            </a:fld>
            <a:endParaRPr lang="en-IN" dirty="0">
              <a:solidFill>
                <a:prstClr val="black">
                  <a:tint val="75000"/>
                </a:prstClr>
              </a:solidFill>
            </a:endParaRPr>
          </a:p>
        </p:txBody>
      </p:sp>
      <p:sp>
        <p:nvSpPr>
          <p:cNvPr id="3" name="Footer Placeholder 2">
            <a:extLst>
              <a:ext uri="{FF2B5EF4-FFF2-40B4-BE49-F238E27FC236}">
                <a16:creationId xmlns:a16="http://schemas.microsoft.com/office/drawing/2014/main" id="{2A7342BF-7105-4BDA-8C77-D027C0BA3AF2}"/>
              </a:ext>
            </a:extLst>
          </p:cNvPr>
          <p:cNvSpPr>
            <a:spLocks noGrp="1"/>
          </p:cNvSpPr>
          <p:nvPr>
            <p:ph type="ftr" sz="quarter" idx="11"/>
          </p:nvPr>
        </p:nvSpPr>
        <p:spPr/>
        <p:txBody>
          <a:bodyPr/>
          <a:lstStyle/>
          <a:p>
            <a:endParaRPr lang="en-IN" dirty="0">
              <a:solidFill>
                <a:prstClr val="black">
                  <a:tint val="75000"/>
                </a:prstClr>
              </a:solidFill>
            </a:endParaRPr>
          </a:p>
        </p:txBody>
      </p:sp>
      <p:sp>
        <p:nvSpPr>
          <p:cNvPr id="4" name="Slide Number Placeholder 3">
            <a:extLst>
              <a:ext uri="{FF2B5EF4-FFF2-40B4-BE49-F238E27FC236}">
                <a16:creationId xmlns:a16="http://schemas.microsoft.com/office/drawing/2014/main" id="{47C494DC-237D-42BC-BADB-6FDAB6BD5CAA}"/>
              </a:ext>
            </a:extLst>
          </p:cNvPr>
          <p:cNvSpPr>
            <a:spLocks noGrp="1"/>
          </p:cNvSpPr>
          <p:nvPr>
            <p:ph type="sldNum" sz="quarter" idx="12"/>
          </p:nvPr>
        </p:nvSpPr>
        <p:spPr/>
        <p:txBody>
          <a:bodyPr/>
          <a:lstStyle/>
          <a:p>
            <a:fld id="{8DB06AB9-A4C6-4E33-95BA-6BA932EAB44D}"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386279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E1B1A-C381-463E-989A-FA50C8AF52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BCD39C6-7370-4188-83D9-23CFAA1C37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71292C1-1BDB-409B-AF18-AA511B6150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BA6D43-26EA-4F60-A766-5C5E57CAF18E}"/>
              </a:ext>
            </a:extLst>
          </p:cNvPr>
          <p:cNvSpPr>
            <a:spLocks noGrp="1"/>
          </p:cNvSpPr>
          <p:nvPr>
            <p:ph type="dt" sz="half" idx="10"/>
          </p:nvPr>
        </p:nvSpPr>
        <p:spPr/>
        <p:txBody>
          <a:bodyPr/>
          <a:lstStyle/>
          <a:p>
            <a:fld id="{90E76AF8-DF5E-4D0B-8407-B978295C518D}" type="datetimeFigureOut">
              <a:rPr lang="en-IN" smtClean="0">
                <a:solidFill>
                  <a:prstClr val="black">
                    <a:tint val="75000"/>
                  </a:prstClr>
                </a:solidFill>
              </a:rPr>
              <a:pPr/>
              <a:t>13-11-2024</a:t>
            </a:fld>
            <a:endParaRPr lang="en-IN" dirty="0">
              <a:solidFill>
                <a:prstClr val="black">
                  <a:tint val="75000"/>
                </a:prstClr>
              </a:solidFill>
            </a:endParaRPr>
          </a:p>
        </p:txBody>
      </p:sp>
      <p:sp>
        <p:nvSpPr>
          <p:cNvPr id="6" name="Footer Placeholder 5">
            <a:extLst>
              <a:ext uri="{FF2B5EF4-FFF2-40B4-BE49-F238E27FC236}">
                <a16:creationId xmlns:a16="http://schemas.microsoft.com/office/drawing/2014/main" id="{53BA5A8F-A346-42DB-A252-919F170F78C1}"/>
              </a:ext>
            </a:extLst>
          </p:cNvPr>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a:extLst>
              <a:ext uri="{FF2B5EF4-FFF2-40B4-BE49-F238E27FC236}">
                <a16:creationId xmlns:a16="http://schemas.microsoft.com/office/drawing/2014/main" id="{1456A7F7-29CE-4747-8C84-42CA10FA4F67}"/>
              </a:ext>
            </a:extLst>
          </p:cNvPr>
          <p:cNvSpPr>
            <a:spLocks noGrp="1"/>
          </p:cNvSpPr>
          <p:nvPr>
            <p:ph type="sldNum" sz="quarter" idx="12"/>
          </p:nvPr>
        </p:nvSpPr>
        <p:spPr/>
        <p:txBody>
          <a:bodyPr/>
          <a:lstStyle/>
          <a:p>
            <a:fld id="{8DB06AB9-A4C6-4E33-95BA-6BA932EAB44D}"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995846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4E01F-09DE-4C3C-95FB-4A1B939C0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6513137-F81A-41F2-A0E6-F55823432C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108DA827-E141-4EB7-96E7-1016462AF1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14BEF8-93C2-461C-BE77-6960B49D67E1}"/>
              </a:ext>
            </a:extLst>
          </p:cNvPr>
          <p:cNvSpPr>
            <a:spLocks noGrp="1"/>
          </p:cNvSpPr>
          <p:nvPr>
            <p:ph type="dt" sz="half" idx="10"/>
          </p:nvPr>
        </p:nvSpPr>
        <p:spPr/>
        <p:txBody>
          <a:bodyPr/>
          <a:lstStyle/>
          <a:p>
            <a:fld id="{90E76AF8-DF5E-4D0B-8407-B978295C518D}" type="datetimeFigureOut">
              <a:rPr lang="en-IN" smtClean="0">
                <a:solidFill>
                  <a:prstClr val="black">
                    <a:tint val="75000"/>
                  </a:prstClr>
                </a:solidFill>
              </a:rPr>
              <a:pPr/>
              <a:t>13-11-2024</a:t>
            </a:fld>
            <a:endParaRPr lang="en-IN" dirty="0">
              <a:solidFill>
                <a:prstClr val="black">
                  <a:tint val="75000"/>
                </a:prstClr>
              </a:solidFill>
            </a:endParaRPr>
          </a:p>
        </p:txBody>
      </p:sp>
      <p:sp>
        <p:nvSpPr>
          <p:cNvPr id="6" name="Footer Placeholder 5">
            <a:extLst>
              <a:ext uri="{FF2B5EF4-FFF2-40B4-BE49-F238E27FC236}">
                <a16:creationId xmlns:a16="http://schemas.microsoft.com/office/drawing/2014/main" id="{77AE0285-F2E7-48DE-916A-66ADAF27FEE1}"/>
              </a:ext>
            </a:extLst>
          </p:cNvPr>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a:extLst>
              <a:ext uri="{FF2B5EF4-FFF2-40B4-BE49-F238E27FC236}">
                <a16:creationId xmlns:a16="http://schemas.microsoft.com/office/drawing/2014/main" id="{B130DB55-04D4-400D-BD22-74D8D03E711A}"/>
              </a:ext>
            </a:extLst>
          </p:cNvPr>
          <p:cNvSpPr>
            <a:spLocks noGrp="1"/>
          </p:cNvSpPr>
          <p:nvPr>
            <p:ph type="sldNum" sz="quarter" idx="12"/>
          </p:nvPr>
        </p:nvSpPr>
        <p:spPr/>
        <p:txBody>
          <a:bodyPr/>
          <a:lstStyle/>
          <a:p>
            <a:fld id="{8DB06AB9-A4C6-4E33-95BA-6BA932EAB44D}"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404567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1313F3-9AC9-4550-82D3-187F91027A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97CCB93-5129-42AB-85BF-89B773A1D8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C09C6E4-6A9A-4B2E-8487-DEDBBA4634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76AF8-DF5E-4D0B-8407-B978295C518D}" type="datetimeFigureOut">
              <a:rPr lang="en-IN" smtClean="0">
                <a:solidFill>
                  <a:prstClr val="black">
                    <a:tint val="75000"/>
                  </a:prstClr>
                </a:solidFill>
              </a:rPr>
              <a:pPr/>
              <a:t>13-11-2024</a:t>
            </a:fld>
            <a:endParaRPr lang="en-IN" dirty="0">
              <a:solidFill>
                <a:prstClr val="black">
                  <a:tint val="75000"/>
                </a:prstClr>
              </a:solidFill>
            </a:endParaRPr>
          </a:p>
        </p:txBody>
      </p:sp>
      <p:sp>
        <p:nvSpPr>
          <p:cNvPr id="5" name="Footer Placeholder 4">
            <a:extLst>
              <a:ext uri="{FF2B5EF4-FFF2-40B4-BE49-F238E27FC236}">
                <a16:creationId xmlns:a16="http://schemas.microsoft.com/office/drawing/2014/main" id="{1C387A2B-D4DE-41D4-81F1-7D4C554DB5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solidFill>
                <a:prstClr val="black">
                  <a:tint val="75000"/>
                </a:prstClr>
              </a:solidFill>
            </a:endParaRPr>
          </a:p>
        </p:txBody>
      </p:sp>
      <p:sp>
        <p:nvSpPr>
          <p:cNvPr id="6" name="Slide Number Placeholder 5">
            <a:extLst>
              <a:ext uri="{FF2B5EF4-FFF2-40B4-BE49-F238E27FC236}">
                <a16:creationId xmlns:a16="http://schemas.microsoft.com/office/drawing/2014/main" id="{AAEA2B5F-14C1-415F-B58E-0386EC88A0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06AB9-A4C6-4E33-95BA-6BA932EAB44D}"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552466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pxhere.com/en/photo/1446005"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A5E15A-D376-4D47-A64C-AE64B2EC6F40}"/>
              </a:ext>
            </a:extLst>
          </p:cNvPr>
          <p:cNvSpPr/>
          <p:nvPr/>
        </p:nvSpPr>
        <p:spPr>
          <a:xfrm>
            <a:off x="522748" y="5015486"/>
            <a:ext cx="5857731" cy="129266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600" b="1" dirty="0">
                <a:solidFill>
                  <a:srgbClr val="44546A">
                    <a:lumMod val="75000"/>
                  </a:srgbClr>
                </a:solidFill>
                <a:latin typeface="Calibri" panose="020F0502020204030204"/>
                <a:ea typeface="Tahoma" panose="020B0604030504040204" pitchFamily="34" charset="0"/>
                <a:cs typeface="Tahoma" panose="020B0604030504040204" pitchFamily="34" charset="0"/>
              </a:rPr>
              <a:t>Audit of Related Party Transactions under Standards of Auditing (incl SA 550)</a:t>
            </a:r>
            <a:endParaRPr kumimoji="0" lang="en-US" sz="2600" b="1" i="0" u="none" strike="noStrike" kern="1200" cap="none" spc="0" normalizeH="0" baseline="0" noProof="0" dirty="0">
              <a:ln>
                <a:noFill/>
              </a:ln>
              <a:solidFill>
                <a:srgbClr val="44546A">
                  <a:lumMod val="75000"/>
                </a:srgbClr>
              </a:solidFill>
              <a:effectLst/>
              <a:uLnTx/>
              <a:uFillTx/>
              <a:latin typeface="Calibri" panose="020F0502020204030204"/>
              <a:ea typeface="Tahoma" panose="020B0604030504040204" pitchFamily="34" charset="0"/>
              <a:cs typeface="Tahoma" panose="020B060403050404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US" sz="2600" b="1" dirty="0">
                <a:solidFill>
                  <a:srgbClr val="44546A">
                    <a:lumMod val="75000"/>
                  </a:srgbClr>
                </a:solidFill>
                <a:latin typeface="Calibri" panose="020F0502020204030204"/>
                <a:ea typeface="Tahoma" panose="020B0604030504040204" pitchFamily="34" charset="0"/>
                <a:cs typeface="Tahoma" panose="020B0604030504040204" pitchFamily="34" charset="0"/>
              </a:rPr>
              <a:t>- CA Manish.P</a:t>
            </a:r>
            <a:endParaRPr kumimoji="0" lang="en-US" sz="2600" b="1" i="0" u="none" strike="noStrike" kern="1200" cap="none" spc="0" normalizeH="0" baseline="0" noProof="0" dirty="0">
              <a:ln>
                <a:noFill/>
              </a:ln>
              <a:solidFill>
                <a:srgbClr val="44546A">
                  <a:lumMod val="75000"/>
                </a:srgbClr>
              </a:solidFill>
              <a:effectLst/>
              <a:uLnTx/>
              <a:uFillTx/>
              <a:latin typeface="Calibri" panose="020F0502020204030204"/>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4A7340E4-E78F-F35C-A911-3243D0300516}"/>
              </a:ext>
            </a:extLst>
          </p:cNvPr>
          <p:cNvPicPr>
            <a:picLocks noChangeAspect="1"/>
          </p:cNvPicPr>
          <p:nvPr/>
        </p:nvPicPr>
        <p:blipFill>
          <a:blip r:embed="rId3"/>
          <a:stretch>
            <a:fillRect/>
          </a:stretch>
        </p:blipFill>
        <p:spPr>
          <a:xfrm>
            <a:off x="152400" y="349298"/>
            <a:ext cx="7445385" cy="3863675"/>
          </a:xfrm>
          <a:prstGeom prst="rect">
            <a:avLst/>
          </a:prstGeom>
        </p:spPr>
      </p:pic>
    </p:spTree>
    <p:extLst>
      <p:ext uri="{BB962C8B-B14F-4D97-AF65-F5344CB8AC3E}">
        <p14:creationId xmlns:p14="http://schemas.microsoft.com/office/powerpoint/2010/main" val="2629233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6F893-5F4D-5517-41A6-C64913DC4FC5}"/>
            </a:ext>
          </a:extLst>
        </p:cNvPr>
        <p:cNvGrpSpPr/>
        <p:nvPr/>
      </p:nvGrpSpPr>
      <p:grpSpPr>
        <a:xfrm>
          <a:off x="0" y="0"/>
          <a:ext cx="0" cy="0"/>
          <a:chOff x="0" y="0"/>
          <a:chExt cx="0" cy="0"/>
        </a:xfrm>
      </p:grpSpPr>
      <p:sp>
        <p:nvSpPr>
          <p:cNvPr id="2" name="Rectangle 10">
            <a:extLst>
              <a:ext uri="{FF2B5EF4-FFF2-40B4-BE49-F238E27FC236}">
                <a16:creationId xmlns:a16="http://schemas.microsoft.com/office/drawing/2014/main" id="{A0FBBB09-440A-1596-96DA-BB5A246468CC}"/>
              </a:ext>
            </a:extLst>
          </p:cNvPr>
          <p:cNvSpPr txBox="1">
            <a:spLocks noChangeArrowheads="1"/>
          </p:cNvSpPr>
          <p:nvPr/>
        </p:nvSpPr>
        <p:spPr>
          <a:xfrm>
            <a:off x="457200" y="914400"/>
            <a:ext cx="11591862" cy="5638798"/>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
            <a:extLst>
              <a:ext uri="{FF2B5EF4-FFF2-40B4-BE49-F238E27FC236}">
                <a16:creationId xmlns:a16="http://schemas.microsoft.com/office/drawing/2014/main" id="{FE8585D5-CAF7-9DEF-3015-22D18FB3C920}"/>
              </a:ext>
            </a:extLst>
          </p:cNvPr>
          <p:cNvSpPr>
            <a:spLocks noChangeArrowheads="1"/>
          </p:cNvSpPr>
          <p:nvPr/>
        </p:nvSpPr>
        <p:spPr bwMode="auto">
          <a:xfrm>
            <a:off x="3789122" y="6458295"/>
            <a:ext cx="3744704" cy="261297"/>
          </a:xfrm>
          <a:prstGeom prst="rect">
            <a:avLst/>
          </a:prstGeom>
          <a:noFill/>
          <a:ln w="9525">
            <a:noFill/>
            <a:miter lim="800000"/>
            <a:headEnd/>
            <a:tailEnd/>
          </a:ln>
        </p:spPr>
        <p:txBody>
          <a:bodyPr wrap="square" lIns="80968" tIns="40485" rIns="80968" bIns="40485">
            <a:spAutoFit/>
          </a:bodyPr>
          <a:lstStyle/>
          <a:p>
            <a:pPr marL="0" marR="0" lvl="0" indent="0" algn="ctr" defTabSz="808496" rtl="0" eaLnBrk="1" fontAlgn="auto" latinLnBrk="0" hangingPunct="1">
              <a:lnSpc>
                <a:spcPts val="1415"/>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Mukesh Manish &amp; Kalpesh, Chartered Accountants</a:t>
            </a:r>
          </a:p>
        </p:txBody>
      </p:sp>
      <p:sp>
        <p:nvSpPr>
          <p:cNvPr id="14" name="Slide Number Placeholder 7">
            <a:extLst>
              <a:ext uri="{FF2B5EF4-FFF2-40B4-BE49-F238E27FC236}">
                <a16:creationId xmlns:a16="http://schemas.microsoft.com/office/drawing/2014/main" id="{30462C3D-B177-86F5-5058-C750D16D4D46}"/>
              </a:ext>
            </a:extLst>
          </p:cNvPr>
          <p:cNvSpPr txBox="1">
            <a:spLocks/>
          </p:cNvSpPr>
          <p:nvPr/>
        </p:nvSpPr>
        <p:spPr bwMode="auto">
          <a:xfrm>
            <a:off x="0" y="6489259"/>
            <a:ext cx="12180639" cy="398238"/>
          </a:xfrm>
          <a:prstGeom prst="rect">
            <a:avLst/>
          </a:prstGeom>
          <a:solidFill>
            <a:schemeClr val="accent1"/>
          </a:solidFill>
          <a:ln w="9525">
            <a:noFill/>
            <a:miter lim="800000"/>
            <a:headEnd/>
            <a:tailEnd/>
          </a:ln>
        </p:spPr>
        <p:txBody>
          <a:bodyPr lIns="90683" tIns="0" rIns="90683" bIns="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rPr>
              <a:t>Page - </a:t>
            </a:r>
            <a:fld id="{BD7DE130-A03E-476D-9927-B206A4B83F0B}" type="slidenum">
              <a:rPr kumimoji="0" lang="en-US" altLang="en-US" sz="12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3225C4A-2561-F268-9D82-7F6921C629E1}"/>
              </a:ext>
            </a:extLst>
          </p:cNvPr>
          <p:cNvSpPr txBox="1">
            <a:spLocks noChangeArrowheads="1"/>
          </p:cNvSpPr>
          <p:nvPr/>
        </p:nvSpPr>
        <p:spPr>
          <a:xfrm>
            <a:off x="472199" y="812800"/>
            <a:ext cx="11358312" cy="5467695"/>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kumimoji="0" lang="en-US" sz="1800" b="1" kern="1200" cap="none" spc="0" normalizeH="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4" name="Rectangle 1">
            <a:extLst>
              <a:ext uri="{FF2B5EF4-FFF2-40B4-BE49-F238E27FC236}">
                <a16:creationId xmlns:a16="http://schemas.microsoft.com/office/drawing/2014/main" id="{C8E579B6-69F4-1504-7A83-8C6B46854C2E}"/>
              </a:ext>
            </a:extLst>
          </p:cNvPr>
          <p:cNvSpPr>
            <a:spLocks noChangeArrowheads="1"/>
          </p:cNvSpPr>
          <p:nvPr/>
        </p:nvSpPr>
        <p:spPr bwMode="auto">
          <a:xfrm>
            <a:off x="75764" y="6543144"/>
            <a:ext cx="1831940" cy="261297"/>
          </a:xfrm>
          <a:prstGeom prst="rect">
            <a:avLst/>
          </a:prstGeom>
          <a:noFill/>
          <a:ln w="9525">
            <a:noFill/>
            <a:miter lim="800000"/>
            <a:headEnd/>
            <a:tailEnd/>
          </a:ln>
        </p:spPr>
        <p:txBody>
          <a:bodyPr wrap="square" lIns="80968" tIns="40485" rIns="80968" bIns="40485">
            <a:spAutoFit/>
          </a:bodyPr>
          <a:lstStyle/>
          <a:p>
            <a:pPr marL="0" marR="0" lvl="0" indent="0" algn="l" defTabSz="808516" rtl="0" eaLnBrk="1" fontAlgn="auto" latinLnBrk="0" hangingPunct="1">
              <a:lnSpc>
                <a:spcPts val="1414"/>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Privileged &amp; Confidential</a:t>
            </a:r>
          </a:p>
        </p:txBody>
      </p:sp>
      <p:cxnSp>
        <p:nvCxnSpPr>
          <p:cNvPr id="6" name="Straight Connector 5">
            <a:extLst>
              <a:ext uri="{FF2B5EF4-FFF2-40B4-BE49-F238E27FC236}">
                <a16:creationId xmlns:a16="http://schemas.microsoft.com/office/drawing/2014/main" id="{B0769B3D-A91C-536A-59B9-5426FCFB6CF9}"/>
              </a:ext>
            </a:extLst>
          </p:cNvPr>
          <p:cNvCxnSpPr>
            <a:cxnSpLocks/>
          </p:cNvCxnSpPr>
          <p:nvPr/>
        </p:nvCxnSpPr>
        <p:spPr>
          <a:xfrm>
            <a:off x="495585" y="706349"/>
            <a:ext cx="1133492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8FE5FA51-7486-475D-EC5C-BDB9B7305F64}"/>
              </a:ext>
            </a:extLst>
          </p:cNvPr>
          <p:cNvSpPr txBox="1">
            <a:spLocks/>
          </p:cNvSpPr>
          <p:nvPr/>
        </p:nvSpPr>
        <p:spPr>
          <a:xfrm>
            <a:off x="381349" y="39688"/>
            <a:ext cx="12420251" cy="798512"/>
          </a:xfrm>
          <a:prstGeom prst="rect">
            <a:avLst/>
          </a:prstGeom>
        </p:spPr>
        <p:txBody>
          <a:bodyPr lIns="89865" tIns="44932" rIns="89865" bIns="44932"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SA 550 (Revised) on Related Parties – Key Aspects</a:t>
            </a:r>
            <a:endPar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endParaRPr>
          </a:p>
        </p:txBody>
      </p:sp>
      <p:sp>
        <p:nvSpPr>
          <p:cNvPr id="3" name="Rectangle 1">
            <a:extLst>
              <a:ext uri="{FF2B5EF4-FFF2-40B4-BE49-F238E27FC236}">
                <a16:creationId xmlns:a16="http://schemas.microsoft.com/office/drawing/2014/main" id="{EB4808B4-027E-62C7-1711-029E7159C70F}"/>
              </a:ext>
            </a:extLst>
          </p:cNvPr>
          <p:cNvSpPr>
            <a:spLocks noChangeArrowheads="1"/>
          </p:cNvSpPr>
          <p:nvPr/>
        </p:nvSpPr>
        <p:spPr bwMode="auto">
          <a:xfrm>
            <a:off x="3598157" y="6542267"/>
            <a:ext cx="3744704" cy="261297"/>
          </a:xfrm>
          <a:prstGeom prst="rect">
            <a:avLst/>
          </a:prstGeom>
          <a:noFill/>
          <a:ln w="9525">
            <a:noFill/>
            <a:miter lim="800000"/>
            <a:headEnd/>
            <a:tailEnd/>
          </a:ln>
        </p:spPr>
        <p:txBody>
          <a:bodyPr wrap="square" lIns="80968" tIns="40485" rIns="80968" bIns="40485">
            <a:spAutoFit/>
          </a:bodyPr>
          <a:lstStyle/>
          <a:p>
            <a:pPr algn="ctr" defTabSz="808496">
              <a:lnSpc>
                <a:spcPts val="1415"/>
              </a:lnSpc>
              <a:defRPr/>
            </a:pPr>
            <a:r>
              <a:rPr lang="en-US" sz="1200" dirty="0">
                <a:solidFill>
                  <a:schemeClr val="bg1"/>
                </a:solidFill>
              </a:rPr>
              <a:t>Mukesh Manish &amp; Kalpesh, Chartered Accountants</a:t>
            </a:r>
          </a:p>
        </p:txBody>
      </p:sp>
      <p:sp>
        <p:nvSpPr>
          <p:cNvPr id="7" name="Rectangle 10">
            <a:extLst>
              <a:ext uri="{FF2B5EF4-FFF2-40B4-BE49-F238E27FC236}">
                <a16:creationId xmlns:a16="http://schemas.microsoft.com/office/drawing/2014/main" id="{B6801974-E771-EF84-BBC3-E9CC04592D40}"/>
              </a:ext>
            </a:extLst>
          </p:cNvPr>
          <p:cNvSpPr txBox="1">
            <a:spLocks noChangeArrowheads="1"/>
          </p:cNvSpPr>
          <p:nvPr/>
        </p:nvSpPr>
        <p:spPr>
          <a:xfrm>
            <a:off x="472198" y="811901"/>
            <a:ext cx="11334925" cy="5638798"/>
          </a:xfrm>
          <a:prstGeom prst="rect">
            <a:avLst/>
          </a:prstGeom>
        </p:spPr>
        <p:txBody>
          <a:bodyPr vert="horz" lIns="101885" tIns="50941" rIns="101885" bIns="5094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700" b="1" i="0" u="none" strike="noStrike" baseline="0" dirty="0">
                <a:solidFill>
                  <a:srgbClr val="000000"/>
                </a:solidFill>
              </a:rPr>
              <a:t> Key requirements under SA – 550 (Contd.)</a:t>
            </a:r>
          </a:p>
          <a:p>
            <a:pPr marL="457200" algn="just">
              <a:buFont typeface="Wingdings" panose="05000000000000000000" pitchFamily="2" charset="2"/>
              <a:buChar char="Ø"/>
            </a:pPr>
            <a:r>
              <a:rPr lang="en-US" sz="1700" dirty="0">
                <a:solidFill>
                  <a:srgbClr val="000000"/>
                </a:solidFill>
              </a:rPr>
              <a:t>Identification and addressing of ROMM associated with Related Parties/ Transactions with related parties (RPT)</a:t>
            </a:r>
          </a:p>
          <a:p>
            <a:pPr marL="854075" indent="-285750" algn="just">
              <a:buFont typeface="Wingdings" panose="05000000000000000000" pitchFamily="2" charset="2"/>
              <a:buChar char="§"/>
            </a:pPr>
            <a:r>
              <a:rPr lang="en-US" sz="1700" dirty="0">
                <a:solidFill>
                  <a:srgbClr val="000000"/>
                </a:solidFill>
              </a:rPr>
              <a:t>Identification of fraud risk factors? Common indicators (Contd.)</a:t>
            </a:r>
          </a:p>
          <a:p>
            <a:pPr marL="1260475" indent="-366713" algn="just">
              <a:buFont typeface="Wingdings" panose="05000000000000000000" pitchFamily="2" charset="2"/>
              <a:buChar char="ü"/>
            </a:pPr>
            <a:r>
              <a:rPr lang="en-US" sz="1700" dirty="0">
                <a:solidFill>
                  <a:srgbClr val="000000"/>
                </a:solidFill>
              </a:rPr>
              <a:t>Failure to adequately disclose the nature and amounts of related party relationships and transactions as required by GAAP ;  </a:t>
            </a:r>
          </a:p>
          <a:p>
            <a:pPr marL="1260475" indent="-366713" algn="just">
              <a:buFont typeface="Wingdings" panose="05000000000000000000" pitchFamily="2" charset="2"/>
              <a:buChar char="ü"/>
            </a:pPr>
            <a:r>
              <a:rPr lang="en-US" sz="1700" dirty="0">
                <a:solidFill>
                  <a:srgbClr val="000000"/>
                </a:solidFill>
              </a:rPr>
              <a:t>Consulting arrangements with directors, officers or other members of management;</a:t>
            </a:r>
          </a:p>
          <a:p>
            <a:pPr marL="1260475" indent="-366713" algn="just">
              <a:buFont typeface="Wingdings" panose="05000000000000000000" pitchFamily="2" charset="2"/>
              <a:buChar char="ü"/>
            </a:pPr>
            <a:r>
              <a:rPr lang="en-US" sz="1700" dirty="0">
                <a:solidFill>
                  <a:srgbClr val="000000"/>
                </a:solidFill>
              </a:rPr>
              <a:t>Land sales and other transactions with buyers of marginal credit risk;</a:t>
            </a:r>
          </a:p>
          <a:p>
            <a:pPr marL="1260475" indent="-366713" algn="just">
              <a:buFont typeface="Wingdings" panose="05000000000000000000" pitchFamily="2" charset="2"/>
              <a:buChar char="ü"/>
            </a:pPr>
            <a:r>
              <a:rPr lang="en-US" sz="1700" dirty="0">
                <a:solidFill>
                  <a:srgbClr val="000000"/>
                </a:solidFill>
              </a:rPr>
              <a:t>Monies transferred to or from the company from a related party for goods or services that were never rendered; </a:t>
            </a:r>
          </a:p>
          <a:p>
            <a:pPr marL="1260475" indent="-366713" algn="just">
              <a:buFont typeface="Wingdings" panose="05000000000000000000" pitchFamily="2" charset="2"/>
              <a:buChar char="ü"/>
            </a:pPr>
            <a:r>
              <a:rPr lang="en-US" sz="1700" dirty="0">
                <a:solidFill>
                  <a:srgbClr val="000000"/>
                </a:solidFill>
              </a:rPr>
              <a:t>Goods purchased or sent to another party at less than cost; </a:t>
            </a:r>
          </a:p>
          <a:p>
            <a:pPr marL="1260475" indent="-366713" algn="just">
              <a:buFont typeface="Wingdings" panose="05000000000000000000" pitchFamily="2" charset="2"/>
              <a:buChar char="ü"/>
            </a:pPr>
            <a:r>
              <a:rPr lang="en-US" sz="1700" dirty="0">
                <a:solidFill>
                  <a:srgbClr val="000000"/>
                </a:solidFill>
              </a:rPr>
              <a:t>Material receivables or payables from to or from related parties such as officers, directors and other employees;  </a:t>
            </a:r>
          </a:p>
          <a:p>
            <a:pPr marL="1260475" indent="-366713" algn="just">
              <a:buFont typeface="Wingdings" panose="05000000000000000000" pitchFamily="2" charset="2"/>
              <a:buChar char="ü"/>
            </a:pPr>
            <a:r>
              <a:rPr lang="en-US" sz="1700" dirty="0">
                <a:solidFill>
                  <a:srgbClr val="000000"/>
                </a:solidFill>
              </a:rPr>
              <a:t>Discovery of a previously undisclosed related party; </a:t>
            </a:r>
          </a:p>
          <a:p>
            <a:pPr marL="1260475" indent="-366713" algn="just">
              <a:buFont typeface="Wingdings" panose="05000000000000000000" pitchFamily="2" charset="2"/>
              <a:buChar char="ü"/>
            </a:pPr>
            <a:r>
              <a:rPr lang="en-US" sz="1700" dirty="0">
                <a:solidFill>
                  <a:srgbClr val="000000"/>
                </a:solidFill>
              </a:rPr>
              <a:t>Large, unusual transactions with one or a few other parties on or at period end; and</a:t>
            </a:r>
          </a:p>
          <a:p>
            <a:pPr marL="1260475" indent="-366713" algn="just">
              <a:buFont typeface="Wingdings" panose="05000000000000000000" pitchFamily="2" charset="2"/>
              <a:buChar char="ü"/>
            </a:pPr>
            <a:r>
              <a:rPr lang="en-US" sz="1700" dirty="0">
                <a:solidFill>
                  <a:srgbClr val="000000"/>
                </a:solidFill>
              </a:rPr>
              <a:t>Sales to high-risk jurisdictions or jurisdictions where the entity would not be expected to conduct business</a:t>
            </a:r>
          </a:p>
        </p:txBody>
      </p:sp>
    </p:spTree>
    <p:extLst>
      <p:ext uri="{BB962C8B-B14F-4D97-AF65-F5344CB8AC3E}">
        <p14:creationId xmlns:p14="http://schemas.microsoft.com/office/powerpoint/2010/main" val="102832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9CD91-9CFF-614D-A02C-CC11CE1647A6}"/>
            </a:ext>
          </a:extLst>
        </p:cNvPr>
        <p:cNvGrpSpPr/>
        <p:nvPr/>
      </p:nvGrpSpPr>
      <p:grpSpPr>
        <a:xfrm>
          <a:off x="0" y="0"/>
          <a:ext cx="0" cy="0"/>
          <a:chOff x="0" y="0"/>
          <a:chExt cx="0" cy="0"/>
        </a:xfrm>
      </p:grpSpPr>
      <p:sp>
        <p:nvSpPr>
          <p:cNvPr id="2" name="Rectangle 10">
            <a:extLst>
              <a:ext uri="{FF2B5EF4-FFF2-40B4-BE49-F238E27FC236}">
                <a16:creationId xmlns:a16="http://schemas.microsoft.com/office/drawing/2014/main" id="{9D995DA8-854D-74AC-35F9-8E7AAF0CE28D}"/>
              </a:ext>
            </a:extLst>
          </p:cNvPr>
          <p:cNvSpPr txBox="1">
            <a:spLocks noChangeArrowheads="1"/>
          </p:cNvSpPr>
          <p:nvPr/>
        </p:nvSpPr>
        <p:spPr>
          <a:xfrm>
            <a:off x="457200" y="914400"/>
            <a:ext cx="11591862" cy="5638798"/>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
            <a:extLst>
              <a:ext uri="{FF2B5EF4-FFF2-40B4-BE49-F238E27FC236}">
                <a16:creationId xmlns:a16="http://schemas.microsoft.com/office/drawing/2014/main" id="{743919E5-78A1-DE0D-B792-C21E3A6925BB}"/>
              </a:ext>
            </a:extLst>
          </p:cNvPr>
          <p:cNvSpPr>
            <a:spLocks noChangeArrowheads="1"/>
          </p:cNvSpPr>
          <p:nvPr/>
        </p:nvSpPr>
        <p:spPr bwMode="auto">
          <a:xfrm>
            <a:off x="3789122" y="6458295"/>
            <a:ext cx="3744704" cy="261297"/>
          </a:xfrm>
          <a:prstGeom prst="rect">
            <a:avLst/>
          </a:prstGeom>
          <a:noFill/>
          <a:ln w="9525">
            <a:noFill/>
            <a:miter lim="800000"/>
            <a:headEnd/>
            <a:tailEnd/>
          </a:ln>
        </p:spPr>
        <p:txBody>
          <a:bodyPr wrap="square" lIns="80968" tIns="40485" rIns="80968" bIns="40485">
            <a:spAutoFit/>
          </a:bodyPr>
          <a:lstStyle/>
          <a:p>
            <a:pPr marL="0" marR="0" lvl="0" indent="0" algn="ctr" defTabSz="808496" rtl="0" eaLnBrk="1" fontAlgn="auto" latinLnBrk="0" hangingPunct="1">
              <a:lnSpc>
                <a:spcPts val="1415"/>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Mukesh Manish &amp; Kalpesh, Chartered Accountants</a:t>
            </a:r>
          </a:p>
        </p:txBody>
      </p:sp>
      <p:sp>
        <p:nvSpPr>
          <p:cNvPr id="14" name="Slide Number Placeholder 7">
            <a:extLst>
              <a:ext uri="{FF2B5EF4-FFF2-40B4-BE49-F238E27FC236}">
                <a16:creationId xmlns:a16="http://schemas.microsoft.com/office/drawing/2014/main" id="{CCB10E2C-08FC-5D2A-BDC3-0089C946896E}"/>
              </a:ext>
            </a:extLst>
          </p:cNvPr>
          <p:cNvSpPr txBox="1">
            <a:spLocks/>
          </p:cNvSpPr>
          <p:nvPr/>
        </p:nvSpPr>
        <p:spPr bwMode="auto">
          <a:xfrm>
            <a:off x="0" y="6489259"/>
            <a:ext cx="12180639" cy="398238"/>
          </a:xfrm>
          <a:prstGeom prst="rect">
            <a:avLst/>
          </a:prstGeom>
          <a:solidFill>
            <a:schemeClr val="accent1"/>
          </a:solidFill>
          <a:ln w="9525">
            <a:noFill/>
            <a:miter lim="800000"/>
            <a:headEnd/>
            <a:tailEnd/>
          </a:ln>
        </p:spPr>
        <p:txBody>
          <a:bodyPr lIns="90683" tIns="0" rIns="90683" bIns="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rPr>
              <a:t>Page - </a:t>
            </a:r>
            <a:fld id="{BD7DE130-A03E-476D-9927-B206A4B83F0B}" type="slidenum">
              <a:rPr kumimoji="0" lang="en-US" altLang="en-US" sz="12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A73726E-C89C-EF7C-AA4F-E5B123B89B60}"/>
              </a:ext>
            </a:extLst>
          </p:cNvPr>
          <p:cNvSpPr txBox="1">
            <a:spLocks noChangeArrowheads="1"/>
          </p:cNvSpPr>
          <p:nvPr/>
        </p:nvSpPr>
        <p:spPr>
          <a:xfrm>
            <a:off x="472199" y="812800"/>
            <a:ext cx="11358312" cy="5467695"/>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kumimoji="0" lang="en-US" sz="1800" b="1" kern="1200" cap="none" spc="0" normalizeH="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4" name="Rectangle 1">
            <a:extLst>
              <a:ext uri="{FF2B5EF4-FFF2-40B4-BE49-F238E27FC236}">
                <a16:creationId xmlns:a16="http://schemas.microsoft.com/office/drawing/2014/main" id="{6A4C02B3-D6E2-ABBD-E548-39C4760C0455}"/>
              </a:ext>
            </a:extLst>
          </p:cNvPr>
          <p:cNvSpPr>
            <a:spLocks noChangeArrowheads="1"/>
          </p:cNvSpPr>
          <p:nvPr/>
        </p:nvSpPr>
        <p:spPr bwMode="auto">
          <a:xfrm>
            <a:off x="75764" y="6543144"/>
            <a:ext cx="1831940" cy="261297"/>
          </a:xfrm>
          <a:prstGeom prst="rect">
            <a:avLst/>
          </a:prstGeom>
          <a:noFill/>
          <a:ln w="9525">
            <a:noFill/>
            <a:miter lim="800000"/>
            <a:headEnd/>
            <a:tailEnd/>
          </a:ln>
        </p:spPr>
        <p:txBody>
          <a:bodyPr wrap="square" lIns="80968" tIns="40485" rIns="80968" bIns="40485">
            <a:spAutoFit/>
          </a:bodyPr>
          <a:lstStyle/>
          <a:p>
            <a:pPr marL="0" marR="0" lvl="0" indent="0" algn="l" defTabSz="808516" rtl="0" eaLnBrk="1" fontAlgn="auto" latinLnBrk="0" hangingPunct="1">
              <a:lnSpc>
                <a:spcPts val="1414"/>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Privileged &amp; Confidential</a:t>
            </a:r>
          </a:p>
        </p:txBody>
      </p:sp>
      <p:cxnSp>
        <p:nvCxnSpPr>
          <p:cNvPr id="6" name="Straight Connector 5">
            <a:extLst>
              <a:ext uri="{FF2B5EF4-FFF2-40B4-BE49-F238E27FC236}">
                <a16:creationId xmlns:a16="http://schemas.microsoft.com/office/drawing/2014/main" id="{18481673-8378-EF33-1A66-C7C5853CA973}"/>
              </a:ext>
            </a:extLst>
          </p:cNvPr>
          <p:cNvCxnSpPr>
            <a:cxnSpLocks/>
          </p:cNvCxnSpPr>
          <p:nvPr/>
        </p:nvCxnSpPr>
        <p:spPr>
          <a:xfrm>
            <a:off x="495585" y="706349"/>
            <a:ext cx="1133492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E142D9B2-93C4-8499-E7DA-C26DFF4300C0}"/>
              </a:ext>
            </a:extLst>
          </p:cNvPr>
          <p:cNvSpPr txBox="1">
            <a:spLocks/>
          </p:cNvSpPr>
          <p:nvPr/>
        </p:nvSpPr>
        <p:spPr>
          <a:xfrm>
            <a:off x="381349" y="39688"/>
            <a:ext cx="12420251" cy="798512"/>
          </a:xfrm>
          <a:prstGeom prst="rect">
            <a:avLst/>
          </a:prstGeom>
        </p:spPr>
        <p:txBody>
          <a:bodyPr lIns="89865" tIns="44932" rIns="89865" bIns="44932"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SA 550 (Revised) on Related Parties – Key Aspects</a:t>
            </a:r>
            <a:endPar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endParaRPr>
          </a:p>
        </p:txBody>
      </p:sp>
      <p:sp>
        <p:nvSpPr>
          <p:cNvPr id="3" name="Rectangle 1">
            <a:extLst>
              <a:ext uri="{FF2B5EF4-FFF2-40B4-BE49-F238E27FC236}">
                <a16:creationId xmlns:a16="http://schemas.microsoft.com/office/drawing/2014/main" id="{484EC7EA-7E6F-5576-7C8D-58CA69E4E27D}"/>
              </a:ext>
            </a:extLst>
          </p:cNvPr>
          <p:cNvSpPr>
            <a:spLocks noChangeArrowheads="1"/>
          </p:cNvSpPr>
          <p:nvPr/>
        </p:nvSpPr>
        <p:spPr bwMode="auto">
          <a:xfrm>
            <a:off x="3598157" y="6542267"/>
            <a:ext cx="3744704" cy="261297"/>
          </a:xfrm>
          <a:prstGeom prst="rect">
            <a:avLst/>
          </a:prstGeom>
          <a:noFill/>
          <a:ln w="9525">
            <a:noFill/>
            <a:miter lim="800000"/>
            <a:headEnd/>
            <a:tailEnd/>
          </a:ln>
        </p:spPr>
        <p:txBody>
          <a:bodyPr wrap="square" lIns="80968" tIns="40485" rIns="80968" bIns="40485">
            <a:spAutoFit/>
          </a:bodyPr>
          <a:lstStyle/>
          <a:p>
            <a:pPr algn="ctr" defTabSz="808496">
              <a:lnSpc>
                <a:spcPts val="1415"/>
              </a:lnSpc>
              <a:defRPr/>
            </a:pPr>
            <a:r>
              <a:rPr lang="en-US" sz="1200" dirty="0">
                <a:solidFill>
                  <a:schemeClr val="bg1"/>
                </a:solidFill>
              </a:rPr>
              <a:t>Mukesh Manish &amp; Kalpesh, Chartered Accountants</a:t>
            </a:r>
          </a:p>
        </p:txBody>
      </p:sp>
      <p:sp>
        <p:nvSpPr>
          <p:cNvPr id="7" name="Rectangle 10">
            <a:extLst>
              <a:ext uri="{FF2B5EF4-FFF2-40B4-BE49-F238E27FC236}">
                <a16:creationId xmlns:a16="http://schemas.microsoft.com/office/drawing/2014/main" id="{E62F4656-57AE-DD24-9023-350240165692}"/>
              </a:ext>
            </a:extLst>
          </p:cNvPr>
          <p:cNvSpPr txBox="1">
            <a:spLocks noChangeArrowheads="1"/>
          </p:cNvSpPr>
          <p:nvPr/>
        </p:nvSpPr>
        <p:spPr>
          <a:xfrm>
            <a:off x="472198" y="811901"/>
            <a:ext cx="11334925" cy="5638798"/>
          </a:xfrm>
          <a:prstGeom prst="rect">
            <a:avLst/>
          </a:prstGeom>
        </p:spPr>
        <p:txBody>
          <a:bodyPr vert="horz" lIns="101885" tIns="50941" rIns="101885" bIns="5094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700" b="1" i="0" u="none" strike="noStrike" baseline="0" dirty="0">
                <a:solidFill>
                  <a:srgbClr val="000000"/>
                </a:solidFill>
              </a:rPr>
              <a:t> Key requirements under SA – 550 (Contd.)</a:t>
            </a:r>
          </a:p>
          <a:p>
            <a:pPr marL="457200" algn="just">
              <a:buFont typeface="Wingdings" panose="05000000000000000000" pitchFamily="2" charset="2"/>
              <a:buChar char="Ø"/>
            </a:pPr>
            <a:r>
              <a:rPr lang="en-US" sz="1700" dirty="0">
                <a:solidFill>
                  <a:srgbClr val="000000"/>
                </a:solidFill>
              </a:rPr>
              <a:t>Identification and addressing of ROMM associated with Related Parties/ Transactions with related parties (RPT)</a:t>
            </a:r>
          </a:p>
          <a:p>
            <a:pPr marL="854075" indent="-285750" algn="just">
              <a:buFont typeface="Wingdings" panose="05000000000000000000" pitchFamily="2" charset="2"/>
              <a:buChar char="§"/>
            </a:pPr>
            <a:r>
              <a:rPr lang="en-US" sz="1700" dirty="0">
                <a:solidFill>
                  <a:srgbClr val="000000"/>
                </a:solidFill>
              </a:rPr>
              <a:t>Identification of fraud risk factors? Audit Procedures</a:t>
            </a:r>
          </a:p>
          <a:p>
            <a:pPr marL="1260475" indent="-366713" algn="just">
              <a:buFont typeface="Wingdings" panose="05000000000000000000" pitchFamily="2" charset="2"/>
              <a:buChar char="v"/>
            </a:pPr>
            <a:r>
              <a:rPr lang="en-US" sz="1700" dirty="0">
                <a:solidFill>
                  <a:srgbClr val="000000"/>
                </a:solidFill>
              </a:rPr>
              <a:t>Conducting public records searches/background investigations on customers, suppliers and other individuals to identify related parties and confirm legitimacy of business;</a:t>
            </a:r>
          </a:p>
          <a:p>
            <a:pPr marL="1260475" indent="-366713" algn="just">
              <a:buFont typeface="Wingdings" panose="05000000000000000000" pitchFamily="2" charset="2"/>
              <a:buChar char="v"/>
            </a:pPr>
            <a:r>
              <a:rPr lang="en-US" sz="1700" dirty="0">
                <a:solidFill>
                  <a:srgbClr val="000000"/>
                </a:solidFill>
              </a:rPr>
              <a:t>Performing data mining to determine whether transactions appear on computerized files; </a:t>
            </a:r>
          </a:p>
          <a:p>
            <a:pPr marL="1260475" indent="-366713" algn="just">
              <a:buFont typeface="Wingdings" panose="05000000000000000000" pitchFamily="2" charset="2"/>
              <a:buChar char="v"/>
            </a:pPr>
            <a:r>
              <a:rPr lang="en-US" sz="1700" dirty="0">
                <a:solidFill>
                  <a:srgbClr val="000000"/>
                </a:solidFill>
              </a:rPr>
              <a:t>Performing document review of identified transactions to obtain additional information for further inquiry; </a:t>
            </a:r>
          </a:p>
          <a:p>
            <a:pPr marL="1260475" indent="-366713" algn="just">
              <a:buFont typeface="Wingdings" panose="05000000000000000000" pitchFamily="2" charset="2"/>
              <a:buChar char="v"/>
            </a:pPr>
            <a:r>
              <a:rPr lang="en-US" sz="1700" dirty="0">
                <a:solidFill>
                  <a:srgbClr val="000000"/>
                </a:solidFill>
              </a:rPr>
              <a:t>Searching for unusual or complex transactions occurring close to the end of a reporting period; </a:t>
            </a:r>
          </a:p>
          <a:p>
            <a:pPr marL="1260475" indent="-366713" algn="just">
              <a:buFont typeface="Wingdings" panose="05000000000000000000" pitchFamily="2" charset="2"/>
              <a:buChar char="v"/>
            </a:pPr>
            <a:r>
              <a:rPr lang="en-US" sz="1700" dirty="0">
                <a:solidFill>
                  <a:srgbClr val="000000"/>
                </a:solidFill>
              </a:rPr>
              <a:t>Searching for significant bank accounting or operations for which there is no apparent business purpose; </a:t>
            </a:r>
          </a:p>
          <a:p>
            <a:pPr marL="1260475" indent="-366713" algn="just">
              <a:buFont typeface="Wingdings" panose="05000000000000000000" pitchFamily="2" charset="2"/>
              <a:buChar char="v"/>
            </a:pPr>
            <a:r>
              <a:rPr lang="en-US" sz="1700" dirty="0">
                <a:solidFill>
                  <a:srgbClr val="000000"/>
                </a:solidFill>
              </a:rPr>
              <a:t>Reviewing the nature and extent of business transacted with major suppliers, customers, borrowers and lenders to look for previously undisclosed relationships; </a:t>
            </a:r>
          </a:p>
          <a:p>
            <a:pPr marL="1260475" indent="-366713" algn="just">
              <a:buFont typeface="Wingdings" panose="05000000000000000000" pitchFamily="2" charset="2"/>
              <a:buChar char="v"/>
            </a:pPr>
            <a:r>
              <a:rPr lang="en-US" sz="1700" dirty="0">
                <a:solidFill>
                  <a:srgbClr val="000000"/>
                </a:solidFill>
              </a:rPr>
              <a:t>Reviewing confirmations of loans receivable and payable for indications of guarantees; </a:t>
            </a:r>
          </a:p>
          <a:p>
            <a:pPr marL="1260475" indent="-366713" algn="just">
              <a:buFont typeface="Wingdings" panose="05000000000000000000" pitchFamily="2" charset="2"/>
              <a:buChar char="v"/>
            </a:pPr>
            <a:r>
              <a:rPr lang="en-US" sz="1700" dirty="0">
                <a:solidFill>
                  <a:srgbClr val="000000"/>
                </a:solidFill>
              </a:rPr>
              <a:t>Performing alternative procedures if confirmations are not returned or returned with material exceptions;</a:t>
            </a:r>
          </a:p>
          <a:p>
            <a:pPr marL="1260475" indent="-366713" algn="just">
              <a:buFont typeface="Wingdings" panose="05000000000000000000" pitchFamily="2" charset="2"/>
              <a:buChar char="v"/>
            </a:pPr>
            <a:r>
              <a:rPr lang="en-US" sz="1700" dirty="0">
                <a:solidFill>
                  <a:srgbClr val="000000"/>
                </a:solidFill>
              </a:rPr>
              <a:t>Reviewing material cash disbursements, advances and investments to determine if the company is funding a related entity;</a:t>
            </a:r>
          </a:p>
          <a:p>
            <a:pPr marL="1260475" indent="-366713" algn="just">
              <a:buFont typeface="Wingdings" panose="05000000000000000000" pitchFamily="2" charset="2"/>
              <a:buChar char="v"/>
            </a:pPr>
            <a:r>
              <a:rPr lang="en-US" sz="1700" dirty="0">
                <a:solidFill>
                  <a:srgbClr val="000000"/>
                </a:solidFill>
              </a:rPr>
              <a:t>Testing related party sales to supporting documentation (i.e., contract and sales order) to ensure appropriately recorded; </a:t>
            </a:r>
          </a:p>
        </p:txBody>
      </p:sp>
    </p:spTree>
    <p:extLst>
      <p:ext uri="{BB962C8B-B14F-4D97-AF65-F5344CB8AC3E}">
        <p14:creationId xmlns:p14="http://schemas.microsoft.com/office/powerpoint/2010/main" val="2235577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9AE2E-5332-A2E7-8087-67378D9FB69F}"/>
            </a:ext>
          </a:extLst>
        </p:cNvPr>
        <p:cNvGrpSpPr/>
        <p:nvPr/>
      </p:nvGrpSpPr>
      <p:grpSpPr>
        <a:xfrm>
          <a:off x="0" y="0"/>
          <a:ext cx="0" cy="0"/>
          <a:chOff x="0" y="0"/>
          <a:chExt cx="0" cy="0"/>
        </a:xfrm>
      </p:grpSpPr>
      <p:sp>
        <p:nvSpPr>
          <p:cNvPr id="2" name="Rectangle 10">
            <a:extLst>
              <a:ext uri="{FF2B5EF4-FFF2-40B4-BE49-F238E27FC236}">
                <a16:creationId xmlns:a16="http://schemas.microsoft.com/office/drawing/2014/main" id="{F73712F1-C05A-CE33-9D84-D762AA17C6F6}"/>
              </a:ext>
            </a:extLst>
          </p:cNvPr>
          <p:cNvSpPr txBox="1">
            <a:spLocks noChangeArrowheads="1"/>
          </p:cNvSpPr>
          <p:nvPr/>
        </p:nvSpPr>
        <p:spPr>
          <a:xfrm>
            <a:off x="457200" y="914400"/>
            <a:ext cx="11591862" cy="5638798"/>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
            <a:extLst>
              <a:ext uri="{FF2B5EF4-FFF2-40B4-BE49-F238E27FC236}">
                <a16:creationId xmlns:a16="http://schemas.microsoft.com/office/drawing/2014/main" id="{030DDCA8-FBCE-BC75-786D-92B9882E9081}"/>
              </a:ext>
            </a:extLst>
          </p:cNvPr>
          <p:cNvSpPr>
            <a:spLocks noChangeArrowheads="1"/>
          </p:cNvSpPr>
          <p:nvPr/>
        </p:nvSpPr>
        <p:spPr bwMode="auto">
          <a:xfrm>
            <a:off x="3789122" y="6458295"/>
            <a:ext cx="3744704" cy="261297"/>
          </a:xfrm>
          <a:prstGeom prst="rect">
            <a:avLst/>
          </a:prstGeom>
          <a:noFill/>
          <a:ln w="9525">
            <a:noFill/>
            <a:miter lim="800000"/>
            <a:headEnd/>
            <a:tailEnd/>
          </a:ln>
        </p:spPr>
        <p:txBody>
          <a:bodyPr wrap="square" lIns="80968" tIns="40485" rIns="80968" bIns="40485">
            <a:spAutoFit/>
          </a:bodyPr>
          <a:lstStyle/>
          <a:p>
            <a:pPr marL="0" marR="0" lvl="0" indent="0" algn="ctr" defTabSz="808496" rtl="0" eaLnBrk="1" fontAlgn="auto" latinLnBrk="0" hangingPunct="1">
              <a:lnSpc>
                <a:spcPts val="1415"/>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Mukesh Manish &amp; Kalpesh, Chartered Accountants</a:t>
            </a:r>
          </a:p>
        </p:txBody>
      </p:sp>
      <p:sp>
        <p:nvSpPr>
          <p:cNvPr id="14" name="Slide Number Placeholder 7">
            <a:extLst>
              <a:ext uri="{FF2B5EF4-FFF2-40B4-BE49-F238E27FC236}">
                <a16:creationId xmlns:a16="http://schemas.microsoft.com/office/drawing/2014/main" id="{34EA5CA6-6AD7-384D-E3AE-89194DC2C1D9}"/>
              </a:ext>
            </a:extLst>
          </p:cNvPr>
          <p:cNvSpPr txBox="1">
            <a:spLocks/>
          </p:cNvSpPr>
          <p:nvPr/>
        </p:nvSpPr>
        <p:spPr bwMode="auto">
          <a:xfrm>
            <a:off x="0" y="6489259"/>
            <a:ext cx="12180639" cy="398238"/>
          </a:xfrm>
          <a:prstGeom prst="rect">
            <a:avLst/>
          </a:prstGeom>
          <a:solidFill>
            <a:schemeClr val="accent1"/>
          </a:solidFill>
          <a:ln w="9525">
            <a:noFill/>
            <a:miter lim="800000"/>
            <a:headEnd/>
            <a:tailEnd/>
          </a:ln>
        </p:spPr>
        <p:txBody>
          <a:bodyPr lIns="90683" tIns="0" rIns="90683" bIns="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rPr>
              <a:t>Page - </a:t>
            </a:r>
            <a:fld id="{BD7DE130-A03E-476D-9927-B206A4B83F0B}" type="slidenum">
              <a:rPr kumimoji="0" lang="en-US" altLang="en-US" sz="12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78AA7D2-98F0-5518-B78C-28D581BC6033}"/>
              </a:ext>
            </a:extLst>
          </p:cNvPr>
          <p:cNvSpPr txBox="1">
            <a:spLocks noChangeArrowheads="1"/>
          </p:cNvSpPr>
          <p:nvPr/>
        </p:nvSpPr>
        <p:spPr>
          <a:xfrm>
            <a:off x="472199" y="812800"/>
            <a:ext cx="11358312" cy="5467695"/>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kumimoji="0" lang="en-US" sz="1800" b="1" kern="1200" cap="none" spc="0" normalizeH="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4" name="Rectangle 1">
            <a:extLst>
              <a:ext uri="{FF2B5EF4-FFF2-40B4-BE49-F238E27FC236}">
                <a16:creationId xmlns:a16="http://schemas.microsoft.com/office/drawing/2014/main" id="{DFE6B91F-CD90-57E6-755D-ADB185004AAE}"/>
              </a:ext>
            </a:extLst>
          </p:cNvPr>
          <p:cNvSpPr>
            <a:spLocks noChangeArrowheads="1"/>
          </p:cNvSpPr>
          <p:nvPr/>
        </p:nvSpPr>
        <p:spPr bwMode="auto">
          <a:xfrm>
            <a:off x="75764" y="6543144"/>
            <a:ext cx="1831940" cy="261297"/>
          </a:xfrm>
          <a:prstGeom prst="rect">
            <a:avLst/>
          </a:prstGeom>
          <a:noFill/>
          <a:ln w="9525">
            <a:noFill/>
            <a:miter lim="800000"/>
            <a:headEnd/>
            <a:tailEnd/>
          </a:ln>
        </p:spPr>
        <p:txBody>
          <a:bodyPr wrap="square" lIns="80968" tIns="40485" rIns="80968" bIns="40485">
            <a:spAutoFit/>
          </a:bodyPr>
          <a:lstStyle/>
          <a:p>
            <a:pPr marL="0" marR="0" lvl="0" indent="0" algn="l" defTabSz="808516" rtl="0" eaLnBrk="1" fontAlgn="auto" latinLnBrk="0" hangingPunct="1">
              <a:lnSpc>
                <a:spcPts val="1414"/>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Privileged &amp; Confidential</a:t>
            </a:r>
          </a:p>
        </p:txBody>
      </p:sp>
      <p:cxnSp>
        <p:nvCxnSpPr>
          <p:cNvPr id="6" name="Straight Connector 5">
            <a:extLst>
              <a:ext uri="{FF2B5EF4-FFF2-40B4-BE49-F238E27FC236}">
                <a16:creationId xmlns:a16="http://schemas.microsoft.com/office/drawing/2014/main" id="{51B922E5-E88D-0E76-DE7E-2982F790BCC5}"/>
              </a:ext>
            </a:extLst>
          </p:cNvPr>
          <p:cNvCxnSpPr>
            <a:cxnSpLocks/>
          </p:cNvCxnSpPr>
          <p:nvPr/>
        </p:nvCxnSpPr>
        <p:spPr>
          <a:xfrm>
            <a:off x="495585" y="706349"/>
            <a:ext cx="1133492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3F16E4F4-A799-53BE-C72A-3CBD0E4222AB}"/>
              </a:ext>
            </a:extLst>
          </p:cNvPr>
          <p:cNvSpPr txBox="1">
            <a:spLocks/>
          </p:cNvSpPr>
          <p:nvPr/>
        </p:nvSpPr>
        <p:spPr>
          <a:xfrm>
            <a:off x="381349" y="39688"/>
            <a:ext cx="12420251" cy="798512"/>
          </a:xfrm>
          <a:prstGeom prst="rect">
            <a:avLst/>
          </a:prstGeom>
        </p:spPr>
        <p:txBody>
          <a:bodyPr lIns="89865" tIns="44932" rIns="89865" bIns="44932"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SA 550 (Revised) on Related Parties – Key Aspects</a:t>
            </a:r>
            <a:endPar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endParaRPr>
          </a:p>
        </p:txBody>
      </p:sp>
      <p:sp>
        <p:nvSpPr>
          <p:cNvPr id="3" name="Rectangle 1">
            <a:extLst>
              <a:ext uri="{FF2B5EF4-FFF2-40B4-BE49-F238E27FC236}">
                <a16:creationId xmlns:a16="http://schemas.microsoft.com/office/drawing/2014/main" id="{771E801D-E6E3-9792-84DE-8EA4D7236F6B}"/>
              </a:ext>
            </a:extLst>
          </p:cNvPr>
          <p:cNvSpPr>
            <a:spLocks noChangeArrowheads="1"/>
          </p:cNvSpPr>
          <p:nvPr/>
        </p:nvSpPr>
        <p:spPr bwMode="auto">
          <a:xfrm>
            <a:off x="3598157" y="6542267"/>
            <a:ext cx="3744704" cy="261297"/>
          </a:xfrm>
          <a:prstGeom prst="rect">
            <a:avLst/>
          </a:prstGeom>
          <a:noFill/>
          <a:ln w="9525">
            <a:noFill/>
            <a:miter lim="800000"/>
            <a:headEnd/>
            <a:tailEnd/>
          </a:ln>
        </p:spPr>
        <p:txBody>
          <a:bodyPr wrap="square" lIns="80968" tIns="40485" rIns="80968" bIns="40485">
            <a:spAutoFit/>
          </a:bodyPr>
          <a:lstStyle/>
          <a:p>
            <a:pPr algn="ctr" defTabSz="808496">
              <a:lnSpc>
                <a:spcPts val="1415"/>
              </a:lnSpc>
              <a:defRPr/>
            </a:pPr>
            <a:r>
              <a:rPr lang="en-US" sz="1200" dirty="0">
                <a:solidFill>
                  <a:schemeClr val="bg1"/>
                </a:solidFill>
              </a:rPr>
              <a:t>Mukesh Manish &amp; Kalpesh, Chartered Accountants</a:t>
            </a:r>
          </a:p>
        </p:txBody>
      </p:sp>
      <p:sp>
        <p:nvSpPr>
          <p:cNvPr id="7" name="Rectangle 10">
            <a:extLst>
              <a:ext uri="{FF2B5EF4-FFF2-40B4-BE49-F238E27FC236}">
                <a16:creationId xmlns:a16="http://schemas.microsoft.com/office/drawing/2014/main" id="{F1304390-1E9C-3A39-D3FC-98ECEE09A328}"/>
              </a:ext>
            </a:extLst>
          </p:cNvPr>
          <p:cNvSpPr txBox="1">
            <a:spLocks noChangeArrowheads="1"/>
          </p:cNvSpPr>
          <p:nvPr/>
        </p:nvSpPr>
        <p:spPr>
          <a:xfrm>
            <a:off x="472198" y="811901"/>
            <a:ext cx="11334925" cy="5638798"/>
          </a:xfrm>
          <a:prstGeom prst="rect">
            <a:avLst/>
          </a:prstGeom>
        </p:spPr>
        <p:txBody>
          <a:bodyPr vert="horz" lIns="101885" tIns="50941" rIns="101885" bIns="5094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700" b="1" i="0" u="none" strike="noStrike" baseline="0" dirty="0">
                <a:solidFill>
                  <a:srgbClr val="000000"/>
                </a:solidFill>
              </a:rPr>
              <a:t> Key requirements under SA – 550 (Contd.)</a:t>
            </a:r>
          </a:p>
          <a:p>
            <a:pPr marL="457200" algn="just">
              <a:buFont typeface="Wingdings" panose="05000000000000000000" pitchFamily="2" charset="2"/>
              <a:buChar char="Ø"/>
            </a:pPr>
            <a:r>
              <a:rPr lang="en-US" sz="1700" dirty="0">
                <a:solidFill>
                  <a:srgbClr val="000000"/>
                </a:solidFill>
              </a:rPr>
              <a:t>Identification and addressing of ROMM associated with Related Parties/ Transactions with related parties (RPT)</a:t>
            </a:r>
          </a:p>
          <a:p>
            <a:pPr marL="854075" indent="-285750" algn="just">
              <a:buFont typeface="Wingdings" panose="05000000000000000000" pitchFamily="2" charset="2"/>
              <a:buChar char="§"/>
            </a:pPr>
            <a:r>
              <a:rPr lang="en-US" sz="1700" dirty="0">
                <a:solidFill>
                  <a:srgbClr val="000000"/>
                </a:solidFill>
              </a:rPr>
              <a:t>Identification of fraud risk factors? Audit Procedures (Contd.)</a:t>
            </a:r>
          </a:p>
          <a:p>
            <a:pPr marL="1260475" indent="-366713" algn="just">
              <a:buFont typeface="Wingdings" panose="05000000000000000000" pitchFamily="2" charset="2"/>
              <a:buChar char="v"/>
            </a:pPr>
            <a:r>
              <a:rPr lang="en-US" sz="1700" dirty="0">
                <a:solidFill>
                  <a:srgbClr val="000000"/>
                </a:solidFill>
              </a:rPr>
              <a:t>Discussing with counsel, prior auditors and other service providers the extent of their knowledge of parties to material transactions; and</a:t>
            </a:r>
          </a:p>
          <a:p>
            <a:pPr marL="1260475" indent="-366713" algn="just">
              <a:buFont typeface="Wingdings" panose="05000000000000000000" pitchFamily="2" charset="2"/>
              <a:buChar char="v"/>
            </a:pPr>
            <a:r>
              <a:rPr lang="en-US" sz="1700" dirty="0">
                <a:solidFill>
                  <a:srgbClr val="000000"/>
                </a:solidFill>
              </a:rPr>
              <a:t>Inquiring about side agreements with related parties for right of return or contract cancellation without recourse</a:t>
            </a:r>
          </a:p>
          <a:p>
            <a:pPr marL="1260475" indent="-366713" algn="just">
              <a:buFont typeface="Wingdings" panose="05000000000000000000" pitchFamily="2" charset="2"/>
              <a:buChar char="v"/>
            </a:pPr>
            <a:endParaRPr lang="en-US" sz="1700" dirty="0">
              <a:solidFill>
                <a:srgbClr val="000000"/>
              </a:solidFill>
            </a:endParaRPr>
          </a:p>
        </p:txBody>
      </p:sp>
    </p:spTree>
    <p:extLst>
      <p:ext uri="{BB962C8B-B14F-4D97-AF65-F5344CB8AC3E}">
        <p14:creationId xmlns:p14="http://schemas.microsoft.com/office/powerpoint/2010/main" val="3054556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E5BFB-C10B-172A-FF6D-719A5C5701F5}"/>
            </a:ext>
          </a:extLst>
        </p:cNvPr>
        <p:cNvGrpSpPr/>
        <p:nvPr/>
      </p:nvGrpSpPr>
      <p:grpSpPr>
        <a:xfrm>
          <a:off x="0" y="0"/>
          <a:ext cx="0" cy="0"/>
          <a:chOff x="0" y="0"/>
          <a:chExt cx="0" cy="0"/>
        </a:xfrm>
      </p:grpSpPr>
      <p:sp>
        <p:nvSpPr>
          <p:cNvPr id="2" name="Rectangle 10">
            <a:extLst>
              <a:ext uri="{FF2B5EF4-FFF2-40B4-BE49-F238E27FC236}">
                <a16:creationId xmlns:a16="http://schemas.microsoft.com/office/drawing/2014/main" id="{C6416446-7006-3C2D-AC5E-AD5FA95AC49A}"/>
              </a:ext>
            </a:extLst>
          </p:cNvPr>
          <p:cNvSpPr txBox="1">
            <a:spLocks noChangeArrowheads="1"/>
          </p:cNvSpPr>
          <p:nvPr/>
        </p:nvSpPr>
        <p:spPr>
          <a:xfrm>
            <a:off x="457200" y="914400"/>
            <a:ext cx="11591862" cy="5638798"/>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
            <a:extLst>
              <a:ext uri="{FF2B5EF4-FFF2-40B4-BE49-F238E27FC236}">
                <a16:creationId xmlns:a16="http://schemas.microsoft.com/office/drawing/2014/main" id="{7D6A2B4C-A43F-9094-A10F-3B2A42F243F7}"/>
              </a:ext>
            </a:extLst>
          </p:cNvPr>
          <p:cNvSpPr>
            <a:spLocks noChangeArrowheads="1"/>
          </p:cNvSpPr>
          <p:nvPr/>
        </p:nvSpPr>
        <p:spPr bwMode="auto">
          <a:xfrm>
            <a:off x="3789122" y="6458295"/>
            <a:ext cx="3744704" cy="261297"/>
          </a:xfrm>
          <a:prstGeom prst="rect">
            <a:avLst/>
          </a:prstGeom>
          <a:noFill/>
          <a:ln w="9525">
            <a:noFill/>
            <a:miter lim="800000"/>
            <a:headEnd/>
            <a:tailEnd/>
          </a:ln>
        </p:spPr>
        <p:txBody>
          <a:bodyPr wrap="square" lIns="80968" tIns="40485" rIns="80968" bIns="40485">
            <a:spAutoFit/>
          </a:bodyPr>
          <a:lstStyle/>
          <a:p>
            <a:pPr marL="0" marR="0" lvl="0" indent="0" algn="ctr" defTabSz="808496" rtl="0" eaLnBrk="1" fontAlgn="auto" latinLnBrk="0" hangingPunct="1">
              <a:lnSpc>
                <a:spcPts val="1415"/>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Mukesh Manish &amp; Kalpesh, Chartered Accountants</a:t>
            </a:r>
          </a:p>
        </p:txBody>
      </p:sp>
      <p:sp>
        <p:nvSpPr>
          <p:cNvPr id="14" name="Slide Number Placeholder 7">
            <a:extLst>
              <a:ext uri="{FF2B5EF4-FFF2-40B4-BE49-F238E27FC236}">
                <a16:creationId xmlns:a16="http://schemas.microsoft.com/office/drawing/2014/main" id="{A40C5D75-4A59-EB4F-18E7-5DC860A241C0}"/>
              </a:ext>
            </a:extLst>
          </p:cNvPr>
          <p:cNvSpPr txBox="1">
            <a:spLocks/>
          </p:cNvSpPr>
          <p:nvPr/>
        </p:nvSpPr>
        <p:spPr bwMode="auto">
          <a:xfrm>
            <a:off x="0" y="6489259"/>
            <a:ext cx="12180639" cy="398238"/>
          </a:xfrm>
          <a:prstGeom prst="rect">
            <a:avLst/>
          </a:prstGeom>
          <a:solidFill>
            <a:schemeClr val="accent1"/>
          </a:solidFill>
          <a:ln w="9525">
            <a:noFill/>
            <a:miter lim="800000"/>
            <a:headEnd/>
            <a:tailEnd/>
          </a:ln>
        </p:spPr>
        <p:txBody>
          <a:bodyPr lIns="90683" tIns="0" rIns="90683" bIns="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rPr>
              <a:t>Page - </a:t>
            </a:r>
            <a:fld id="{BD7DE130-A03E-476D-9927-B206A4B83F0B}" type="slidenum">
              <a:rPr kumimoji="0" lang="en-US" altLang="en-US" sz="12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5256C2A-9A4F-8204-7D4A-5511D2EF054D}"/>
              </a:ext>
            </a:extLst>
          </p:cNvPr>
          <p:cNvSpPr txBox="1">
            <a:spLocks noChangeArrowheads="1"/>
          </p:cNvSpPr>
          <p:nvPr/>
        </p:nvSpPr>
        <p:spPr>
          <a:xfrm>
            <a:off x="472199" y="812800"/>
            <a:ext cx="11358312" cy="5467695"/>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kumimoji="0" lang="en-US" sz="1800" b="1" kern="1200" cap="none" spc="0" normalizeH="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4" name="Rectangle 1">
            <a:extLst>
              <a:ext uri="{FF2B5EF4-FFF2-40B4-BE49-F238E27FC236}">
                <a16:creationId xmlns:a16="http://schemas.microsoft.com/office/drawing/2014/main" id="{ADB68577-739E-127B-A1B2-0A6A61C01197}"/>
              </a:ext>
            </a:extLst>
          </p:cNvPr>
          <p:cNvSpPr>
            <a:spLocks noChangeArrowheads="1"/>
          </p:cNvSpPr>
          <p:nvPr/>
        </p:nvSpPr>
        <p:spPr bwMode="auto">
          <a:xfrm>
            <a:off x="75764" y="6543144"/>
            <a:ext cx="1831940" cy="261297"/>
          </a:xfrm>
          <a:prstGeom prst="rect">
            <a:avLst/>
          </a:prstGeom>
          <a:noFill/>
          <a:ln w="9525">
            <a:noFill/>
            <a:miter lim="800000"/>
            <a:headEnd/>
            <a:tailEnd/>
          </a:ln>
        </p:spPr>
        <p:txBody>
          <a:bodyPr wrap="square" lIns="80968" tIns="40485" rIns="80968" bIns="40485">
            <a:spAutoFit/>
          </a:bodyPr>
          <a:lstStyle/>
          <a:p>
            <a:pPr marL="0" marR="0" lvl="0" indent="0" algn="l" defTabSz="808516" rtl="0" eaLnBrk="1" fontAlgn="auto" latinLnBrk="0" hangingPunct="1">
              <a:lnSpc>
                <a:spcPts val="1414"/>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Privileged &amp; Confidential</a:t>
            </a:r>
          </a:p>
        </p:txBody>
      </p:sp>
      <p:cxnSp>
        <p:nvCxnSpPr>
          <p:cNvPr id="6" name="Straight Connector 5">
            <a:extLst>
              <a:ext uri="{FF2B5EF4-FFF2-40B4-BE49-F238E27FC236}">
                <a16:creationId xmlns:a16="http://schemas.microsoft.com/office/drawing/2014/main" id="{26006DBF-63EF-3DBF-35C7-D008E098FB49}"/>
              </a:ext>
            </a:extLst>
          </p:cNvPr>
          <p:cNvCxnSpPr>
            <a:cxnSpLocks/>
          </p:cNvCxnSpPr>
          <p:nvPr/>
        </p:nvCxnSpPr>
        <p:spPr>
          <a:xfrm>
            <a:off x="495585" y="706349"/>
            <a:ext cx="1133492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7FE8EB35-9BAA-1CA0-B39B-5822AF7EBC50}"/>
              </a:ext>
            </a:extLst>
          </p:cNvPr>
          <p:cNvSpPr txBox="1">
            <a:spLocks/>
          </p:cNvSpPr>
          <p:nvPr/>
        </p:nvSpPr>
        <p:spPr>
          <a:xfrm>
            <a:off x="381349" y="39688"/>
            <a:ext cx="12420251" cy="798512"/>
          </a:xfrm>
          <a:prstGeom prst="rect">
            <a:avLst/>
          </a:prstGeom>
        </p:spPr>
        <p:txBody>
          <a:bodyPr lIns="89865" tIns="44932" rIns="89865" bIns="44932"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SA 550 (Revised) on Related Parties – Key Aspects</a:t>
            </a:r>
            <a:endPar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endParaRPr>
          </a:p>
        </p:txBody>
      </p:sp>
      <p:sp>
        <p:nvSpPr>
          <p:cNvPr id="3" name="Rectangle 1">
            <a:extLst>
              <a:ext uri="{FF2B5EF4-FFF2-40B4-BE49-F238E27FC236}">
                <a16:creationId xmlns:a16="http://schemas.microsoft.com/office/drawing/2014/main" id="{2E5B16A2-33AC-AD69-D0A7-1CEEBAAAE173}"/>
              </a:ext>
            </a:extLst>
          </p:cNvPr>
          <p:cNvSpPr>
            <a:spLocks noChangeArrowheads="1"/>
          </p:cNvSpPr>
          <p:nvPr/>
        </p:nvSpPr>
        <p:spPr bwMode="auto">
          <a:xfrm>
            <a:off x="3598157" y="6542267"/>
            <a:ext cx="3744704" cy="261297"/>
          </a:xfrm>
          <a:prstGeom prst="rect">
            <a:avLst/>
          </a:prstGeom>
          <a:noFill/>
          <a:ln w="9525">
            <a:noFill/>
            <a:miter lim="800000"/>
            <a:headEnd/>
            <a:tailEnd/>
          </a:ln>
        </p:spPr>
        <p:txBody>
          <a:bodyPr wrap="square" lIns="80968" tIns="40485" rIns="80968" bIns="40485">
            <a:spAutoFit/>
          </a:bodyPr>
          <a:lstStyle/>
          <a:p>
            <a:pPr algn="ctr" defTabSz="808496">
              <a:lnSpc>
                <a:spcPts val="1415"/>
              </a:lnSpc>
              <a:defRPr/>
            </a:pPr>
            <a:r>
              <a:rPr lang="en-US" sz="1200" dirty="0">
                <a:solidFill>
                  <a:schemeClr val="bg1"/>
                </a:solidFill>
              </a:rPr>
              <a:t>Mukesh Manish &amp; Kalpesh, Chartered Accountants</a:t>
            </a:r>
          </a:p>
        </p:txBody>
      </p:sp>
      <p:sp>
        <p:nvSpPr>
          <p:cNvPr id="7" name="Rectangle 10">
            <a:extLst>
              <a:ext uri="{FF2B5EF4-FFF2-40B4-BE49-F238E27FC236}">
                <a16:creationId xmlns:a16="http://schemas.microsoft.com/office/drawing/2014/main" id="{647EC3EE-E6F3-DA91-3E6F-898CAADE017D}"/>
              </a:ext>
            </a:extLst>
          </p:cNvPr>
          <p:cNvSpPr txBox="1">
            <a:spLocks noChangeArrowheads="1"/>
          </p:cNvSpPr>
          <p:nvPr/>
        </p:nvSpPr>
        <p:spPr>
          <a:xfrm>
            <a:off x="472198" y="811901"/>
            <a:ext cx="11334925" cy="5638798"/>
          </a:xfrm>
          <a:prstGeom prst="rect">
            <a:avLst/>
          </a:prstGeom>
        </p:spPr>
        <p:txBody>
          <a:bodyPr vert="horz" lIns="101885" tIns="50941" rIns="101885" bIns="5094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700" b="1" i="0" u="none" strike="noStrike" baseline="0" dirty="0">
                <a:solidFill>
                  <a:srgbClr val="000000"/>
                </a:solidFill>
              </a:rPr>
              <a:t> Key requirements under SA – 550 (Contd.)</a:t>
            </a:r>
          </a:p>
          <a:p>
            <a:pPr marL="457200" algn="just">
              <a:buFont typeface="Wingdings" panose="05000000000000000000" pitchFamily="2" charset="2"/>
              <a:buChar char="Ø"/>
            </a:pPr>
            <a:r>
              <a:rPr lang="en-US" sz="1700" dirty="0">
                <a:solidFill>
                  <a:srgbClr val="000000"/>
                </a:solidFill>
              </a:rPr>
              <a:t>Identification and addressing of ROMM associated with Related Parties/ Transactions with related parties (RPT) (Contd.)</a:t>
            </a:r>
          </a:p>
          <a:p>
            <a:pPr marL="854075" indent="-285750" algn="just">
              <a:buFont typeface="Wingdings" panose="05000000000000000000" pitchFamily="2" charset="2"/>
              <a:buChar char="§"/>
            </a:pPr>
            <a:r>
              <a:rPr lang="en-US" sz="1700" dirty="0">
                <a:solidFill>
                  <a:srgbClr val="000000"/>
                </a:solidFill>
              </a:rPr>
              <a:t>Dominant influence in case of RPT? Indicators for the same-  </a:t>
            </a:r>
          </a:p>
          <a:p>
            <a:pPr marL="568325" indent="0" algn="just">
              <a:buNone/>
            </a:pPr>
            <a:r>
              <a:rPr lang="en-US" sz="1700" dirty="0">
                <a:solidFill>
                  <a:srgbClr val="000000"/>
                </a:solidFill>
              </a:rPr>
              <a:t>	–  Veto of 	significant business decisions taken by management or TCWG by a related party</a:t>
            </a:r>
          </a:p>
          <a:p>
            <a:pPr marL="914400" indent="-681038" algn="just">
              <a:buNone/>
            </a:pPr>
            <a:r>
              <a:rPr lang="en-US" sz="1700" dirty="0">
                <a:solidFill>
                  <a:srgbClr val="000000"/>
                </a:solidFill>
              </a:rPr>
              <a:t>	–  Significant transactions are referred to the related party for final approval</a:t>
            </a:r>
          </a:p>
          <a:p>
            <a:pPr marL="1076325" indent="-182563" algn="just">
              <a:buNone/>
            </a:pPr>
            <a:r>
              <a:rPr lang="en-US" sz="1700" dirty="0">
                <a:solidFill>
                  <a:srgbClr val="000000"/>
                </a:solidFill>
              </a:rPr>
              <a:t>– There is little or no debate among management and those charged with governance regarding business proposals initiated by the related party.</a:t>
            </a:r>
          </a:p>
          <a:p>
            <a:pPr marL="1076325" indent="-182563" algn="just">
              <a:buNone/>
            </a:pPr>
            <a:r>
              <a:rPr lang="en-US" sz="1700" dirty="0">
                <a:solidFill>
                  <a:srgbClr val="000000"/>
                </a:solidFill>
              </a:rPr>
              <a:t>– Transactions involving the related party (or a close family member of the related party) are rarely independently reviewed and approved.</a:t>
            </a:r>
          </a:p>
          <a:p>
            <a:pPr marL="985838" indent="-92075" algn="just">
              <a:buNone/>
            </a:pPr>
            <a:r>
              <a:rPr lang="en-US" sz="1700" dirty="0">
                <a:solidFill>
                  <a:srgbClr val="000000"/>
                </a:solidFill>
              </a:rPr>
              <a:t>– the related party has played a leading role in founding the entity and continues to play a leading role in managing the entity</a:t>
            </a:r>
          </a:p>
          <a:p>
            <a:pPr marL="854075" indent="-285750" algn="just">
              <a:buFont typeface="Wingdings" panose="05000000000000000000" pitchFamily="2" charset="2"/>
              <a:buChar char="§"/>
            </a:pPr>
            <a:r>
              <a:rPr lang="en-US" sz="1700" dirty="0">
                <a:solidFill>
                  <a:srgbClr val="000000"/>
                </a:solidFill>
              </a:rPr>
              <a:t>Dominant influence in case of RPT – Factors indicating Significant risk of ROMM due to fraud – Examples</a:t>
            </a:r>
          </a:p>
          <a:p>
            <a:pPr marL="1076325" indent="-273050" algn="just">
              <a:buNone/>
            </a:pPr>
            <a:r>
              <a:rPr lang="en-US" sz="1700" dirty="0">
                <a:solidFill>
                  <a:srgbClr val="000000"/>
                </a:solidFill>
              </a:rPr>
              <a:t>  –  Unusual high turnover of senior management or professional advisors</a:t>
            </a:r>
          </a:p>
          <a:p>
            <a:pPr marL="1076325" indent="-273050" algn="just">
              <a:buNone/>
            </a:pPr>
            <a:r>
              <a:rPr lang="en-US" sz="1700" dirty="0">
                <a:solidFill>
                  <a:srgbClr val="000000"/>
                </a:solidFill>
              </a:rPr>
              <a:t> –  The use of business intermediaries for significant transactions without clear business justification</a:t>
            </a:r>
          </a:p>
          <a:p>
            <a:pPr marL="1076325" indent="-273050" algn="just">
              <a:buNone/>
            </a:pPr>
            <a:r>
              <a:rPr lang="en-US" sz="1700" dirty="0">
                <a:solidFill>
                  <a:srgbClr val="000000"/>
                </a:solidFill>
              </a:rPr>
              <a:t> –  Related party’s excessive participation in selection of accounting policies or determination of significant estimates</a:t>
            </a:r>
          </a:p>
          <a:p>
            <a:pPr marL="1076325" indent="-273050" algn="just">
              <a:buNone/>
            </a:pPr>
            <a:endParaRPr lang="en-US" sz="1700" dirty="0">
              <a:solidFill>
                <a:srgbClr val="000000"/>
              </a:solidFill>
            </a:endParaRPr>
          </a:p>
          <a:p>
            <a:pPr marL="1076325" indent="-273050" algn="just">
              <a:buNone/>
            </a:pPr>
            <a:endParaRPr lang="en-US" sz="1700" dirty="0">
              <a:solidFill>
                <a:srgbClr val="000000"/>
              </a:solidFill>
            </a:endParaRPr>
          </a:p>
          <a:p>
            <a:pPr marL="854075" indent="-285750" algn="just">
              <a:buFont typeface="Wingdings" panose="05000000000000000000" pitchFamily="2" charset="2"/>
              <a:buChar char="§"/>
            </a:pPr>
            <a:endParaRPr lang="en-US" sz="1700" dirty="0">
              <a:solidFill>
                <a:srgbClr val="000000"/>
              </a:solidFill>
            </a:endParaRPr>
          </a:p>
          <a:p>
            <a:pPr marL="1076325" indent="-182563" algn="just">
              <a:buNone/>
            </a:pPr>
            <a:endParaRPr lang="en-US" sz="1700" dirty="0">
              <a:solidFill>
                <a:srgbClr val="000000"/>
              </a:solidFill>
            </a:endParaRPr>
          </a:p>
          <a:p>
            <a:pPr marL="914400" indent="-681038" algn="just">
              <a:buNone/>
            </a:pPr>
            <a:r>
              <a:rPr lang="en-US" sz="1700" dirty="0">
                <a:solidFill>
                  <a:srgbClr val="000000"/>
                </a:solidFill>
              </a:rPr>
              <a:t>	</a:t>
            </a:r>
          </a:p>
        </p:txBody>
      </p:sp>
    </p:spTree>
    <p:extLst>
      <p:ext uri="{BB962C8B-B14F-4D97-AF65-F5344CB8AC3E}">
        <p14:creationId xmlns:p14="http://schemas.microsoft.com/office/powerpoint/2010/main" val="995376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FD40B-85D6-D4F1-70BB-8BF2C1916189}"/>
            </a:ext>
          </a:extLst>
        </p:cNvPr>
        <p:cNvGrpSpPr/>
        <p:nvPr/>
      </p:nvGrpSpPr>
      <p:grpSpPr>
        <a:xfrm>
          <a:off x="0" y="0"/>
          <a:ext cx="0" cy="0"/>
          <a:chOff x="0" y="0"/>
          <a:chExt cx="0" cy="0"/>
        </a:xfrm>
      </p:grpSpPr>
      <p:sp>
        <p:nvSpPr>
          <p:cNvPr id="2" name="Rectangle 10">
            <a:extLst>
              <a:ext uri="{FF2B5EF4-FFF2-40B4-BE49-F238E27FC236}">
                <a16:creationId xmlns:a16="http://schemas.microsoft.com/office/drawing/2014/main" id="{1A31F029-4E4D-314C-2079-FD43FF43BF29}"/>
              </a:ext>
            </a:extLst>
          </p:cNvPr>
          <p:cNvSpPr txBox="1">
            <a:spLocks noChangeArrowheads="1"/>
          </p:cNvSpPr>
          <p:nvPr/>
        </p:nvSpPr>
        <p:spPr>
          <a:xfrm>
            <a:off x="457200" y="914400"/>
            <a:ext cx="11591862" cy="5638798"/>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
            <a:extLst>
              <a:ext uri="{FF2B5EF4-FFF2-40B4-BE49-F238E27FC236}">
                <a16:creationId xmlns:a16="http://schemas.microsoft.com/office/drawing/2014/main" id="{BE826E98-8467-1596-3051-2A0F6A6FB46D}"/>
              </a:ext>
            </a:extLst>
          </p:cNvPr>
          <p:cNvSpPr>
            <a:spLocks noChangeArrowheads="1"/>
          </p:cNvSpPr>
          <p:nvPr/>
        </p:nvSpPr>
        <p:spPr bwMode="auto">
          <a:xfrm>
            <a:off x="3789122" y="6458295"/>
            <a:ext cx="3744704" cy="261297"/>
          </a:xfrm>
          <a:prstGeom prst="rect">
            <a:avLst/>
          </a:prstGeom>
          <a:noFill/>
          <a:ln w="9525">
            <a:noFill/>
            <a:miter lim="800000"/>
            <a:headEnd/>
            <a:tailEnd/>
          </a:ln>
        </p:spPr>
        <p:txBody>
          <a:bodyPr wrap="square" lIns="80968" tIns="40485" rIns="80968" bIns="40485">
            <a:spAutoFit/>
          </a:bodyPr>
          <a:lstStyle/>
          <a:p>
            <a:pPr marL="0" marR="0" lvl="0" indent="0" algn="ctr" defTabSz="808496" rtl="0" eaLnBrk="1" fontAlgn="auto" latinLnBrk="0" hangingPunct="1">
              <a:lnSpc>
                <a:spcPts val="1415"/>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Mukesh Manish &amp; Kalpesh, Chartered Accountants</a:t>
            </a:r>
          </a:p>
        </p:txBody>
      </p:sp>
      <p:sp>
        <p:nvSpPr>
          <p:cNvPr id="14" name="Slide Number Placeholder 7">
            <a:extLst>
              <a:ext uri="{FF2B5EF4-FFF2-40B4-BE49-F238E27FC236}">
                <a16:creationId xmlns:a16="http://schemas.microsoft.com/office/drawing/2014/main" id="{0C26529E-B7A3-753F-EC75-048A33496DFF}"/>
              </a:ext>
            </a:extLst>
          </p:cNvPr>
          <p:cNvSpPr txBox="1">
            <a:spLocks/>
          </p:cNvSpPr>
          <p:nvPr/>
        </p:nvSpPr>
        <p:spPr bwMode="auto">
          <a:xfrm>
            <a:off x="0" y="6489259"/>
            <a:ext cx="12180639" cy="398238"/>
          </a:xfrm>
          <a:prstGeom prst="rect">
            <a:avLst/>
          </a:prstGeom>
          <a:solidFill>
            <a:schemeClr val="accent1"/>
          </a:solidFill>
          <a:ln w="9525">
            <a:noFill/>
            <a:miter lim="800000"/>
            <a:headEnd/>
            <a:tailEnd/>
          </a:ln>
        </p:spPr>
        <p:txBody>
          <a:bodyPr lIns="90683" tIns="0" rIns="90683" bIns="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rPr>
              <a:t>Page - </a:t>
            </a:r>
            <a:fld id="{BD7DE130-A03E-476D-9927-B206A4B83F0B}" type="slidenum">
              <a:rPr kumimoji="0" lang="en-US" altLang="en-US" sz="12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E2E3127-7167-62A7-5F86-10CB9A6A6133}"/>
              </a:ext>
            </a:extLst>
          </p:cNvPr>
          <p:cNvSpPr txBox="1">
            <a:spLocks noChangeArrowheads="1"/>
          </p:cNvSpPr>
          <p:nvPr/>
        </p:nvSpPr>
        <p:spPr>
          <a:xfrm>
            <a:off x="472199" y="812800"/>
            <a:ext cx="11358312" cy="5467695"/>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kumimoji="0" lang="en-US" sz="1800" b="1" kern="1200" cap="none" spc="0" normalizeH="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4" name="Rectangle 1">
            <a:extLst>
              <a:ext uri="{FF2B5EF4-FFF2-40B4-BE49-F238E27FC236}">
                <a16:creationId xmlns:a16="http://schemas.microsoft.com/office/drawing/2014/main" id="{38CCEA24-F420-E109-387B-F74F36C274B5}"/>
              </a:ext>
            </a:extLst>
          </p:cNvPr>
          <p:cNvSpPr>
            <a:spLocks noChangeArrowheads="1"/>
          </p:cNvSpPr>
          <p:nvPr/>
        </p:nvSpPr>
        <p:spPr bwMode="auto">
          <a:xfrm>
            <a:off x="75764" y="6543144"/>
            <a:ext cx="1831940" cy="261297"/>
          </a:xfrm>
          <a:prstGeom prst="rect">
            <a:avLst/>
          </a:prstGeom>
          <a:noFill/>
          <a:ln w="9525">
            <a:noFill/>
            <a:miter lim="800000"/>
            <a:headEnd/>
            <a:tailEnd/>
          </a:ln>
        </p:spPr>
        <p:txBody>
          <a:bodyPr wrap="square" lIns="80968" tIns="40485" rIns="80968" bIns="40485">
            <a:spAutoFit/>
          </a:bodyPr>
          <a:lstStyle/>
          <a:p>
            <a:pPr marL="0" marR="0" lvl="0" indent="0" algn="l" defTabSz="808516" rtl="0" eaLnBrk="1" fontAlgn="auto" latinLnBrk="0" hangingPunct="1">
              <a:lnSpc>
                <a:spcPts val="1414"/>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Privileged &amp; Confidential</a:t>
            </a:r>
          </a:p>
        </p:txBody>
      </p:sp>
      <p:cxnSp>
        <p:nvCxnSpPr>
          <p:cNvPr id="6" name="Straight Connector 5">
            <a:extLst>
              <a:ext uri="{FF2B5EF4-FFF2-40B4-BE49-F238E27FC236}">
                <a16:creationId xmlns:a16="http://schemas.microsoft.com/office/drawing/2014/main" id="{9B379DEF-9CFC-3D6B-3B93-F48203DC8606}"/>
              </a:ext>
            </a:extLst>
          </p:cNvPr>
          <p:cNvCxnSpPr>
            <a:cxnSpLocks/>
          </p:cNvCxnSpPr>
          <p:nvPr/>
        </p:nvCxnSpPr>
        <p:spPr>
          <a:xfrm>
            <a:off x="495585" y="706349"/>
            <a:ext cx="1133492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35F95FB7-BA04-827D-671A-06CD3E33B32B}"/>
              </a:ext>
            </a:extLst>
          </p:cNvPr>
          <p:cNvSpPr txBox="1">
            <a:spLocks/>
          </p:cNvSpPr>
          <p:nvPr/>
        </p:nvSpPr>
        <p:spPr>
          <a:xfrm>
            <a:off x="381349" y="39688"/>
            <a:ext cx="12420251" cy="798512"/>
          </a:xfrm>
          <a:prstGeom prst="rect">
            <a:avLst/>
          </a:prstGeom>
        </p:spPr>
        <p:txBody>
          <a:bodyPr lIns="89865" tIns="44932" rIns="89865" bIns="44932"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SA 550 (Revised) on Related Parties – Key Aspects</a:t>
            </a:r>
            <a:endPar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endParaRPr>
          </a:p>
        </p:txBody>
      </p:sp>
      <p:sp>
        <p:nvSpPr>
          <p:cNvPr id="3" name="Rectangle 1">
            <a:extLst>
              <a:ext uri="{FF2B5EF4-FFF2-40B4-BE49-F238E27FC236}">
                <a16:creationId xmlns:a16="http://schemas.microsoft.com/office/drawing/2014/main" id="{BF2CEBAF-75D4-7284-1306-5123ACDEB4BD}"/>
              </a:ext>
            </a:extLst>
          </p:cNvPr>
          <p:cNvSpPr>
            <a:spLocks noChangeArrowheads="1"/>
          </p:cNvSpPr>
          <p:nvPr/>
        </p:nvSpPr>
        <p:spPr bwMode="auto">
          <a:xfrm>
            <a:off x="3598157" y="6542267"/>
            <a:ext cx="3744704" cy="261297"/>
          </a:xfrm>
          <a:prstGeom prst="rect">
            <a:avLst/>
          </a:prstGeom>
          <a:noFill/>
          <a:ln w="9525">
            <a:noFill/>
            <a:miter lim="800000"/>
            <a:headEnd/>
            <a:tailEnd/>
          </a:ln>
        </p:spPr>
        <p:txBody>
          <a:bodyPr wrap="square" lIns="80968" tIns="40485" rIns="80968" bIns="40485">
            <a:spAutoFit/>
          </a:bodyPr>
          <a:lstStyle/>
          <a:p>
            <a:pPr algn="ctr" defTabSz="808496">
              <a:lnSpc>
                <a:spcPts val="1415"/>
              </a:lnSpc>
              <a:defRPr/>
            </a:pPr>
            <a:r>
              <a:rPr lang="en-US" sz="1200" dirty="0">
                <a:solidFill>
                  <a:schemeClr val="bg1"/>
                </a:solidFill>
              </a:rPr>
              <a:t>Mukesh Manish &amp; Kalpesh, Chartered Accountants</a:t>
            </a:r>
          </a:p>
        </p:txBody>
      </p:sp>
      <p:sp>
        <p:nvSpPr>
          <p:cNvPr id="7" name="Rectangle 10">
            <a:extLst>
              <a:ext uri="{FF2B5EF4-FFF2-40B4-BE49-F238E27FC236}">
                <a16:creationId xmlns:a16="http://schemas.microsoft.com/office/drawing/2014/main" id="{B4E393E2-CB49-858A-93BB-3962B18FB0D4}"/>
              </a:ext>
            </a:extLst>
          </p:cNvPr>
          <p:cNvSpPr txBox="1">
            <a:spLocks noChangeArrowheads="1"/>
          </p:cNvSpPr>
          <p:nvPr/>
        </p:nvSpPr>
        <p:spPr>
          <a:xfrm>
            <a:off x="472198" y="811901"/>
            <a:ext cx="11334925" cy="5638798"/>
          </a:xfrm>
          <a:prstGeom prst="rect">
            <a:avLst/>
          </a:prstGeom>
        </p:spPr>
        <p:txBody>
          <a:bodyPr vert="horz" lIns="101885" tIns="50941" rIns="101885" bIns="5094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750" b="1" i="0" u="none" strike="noStrike" baseline="0" dirty="0">
                <a:solidFill>
                  <a:srgbClr val="000000"/>
                </a:solidFill>
              </a:rPr>
              <a:t> Key requirements under SA – 550 (Contd.)</a:t>
            </a:r>
          </a:p>
          <a:p>
            <a:pPr marL="457200" algn="just">
              <a:buFont typeface="Wingdings" panose="05000000000000000000" pitchFamily="2" charset="2"/>
              <a:buChar char="Ø"/>
            </a:pPr>
            <a:r>
              <a:rPr lang="en-US" sz="1750" dirty="0">
                <a:solidFill>
                  <a:srgbClr val="000000"/>
                </a:solidFill>
              </a:rPr>
              <a:t>Identification and addressing of ROMM associated with Related Parties/ Transactions with related parties (RPT) (Contd.)</a:t>
            </a:r>
          </a:p>
          <a:p>
            <a:pPr marL="854075" indent="-285750" algn="just">
              <a:buFont typeface="Wingdings" panose="05000000000000000000" pitchFamily="2" charset="2"/>
              <a:buChar char="§"/>
            </a:pPr>
            <a:r>
              <a:rPr lang="en-US" sz="1750" dirty="0">
                <a:solidFill>
                  <a:srgbClr val="000000"/>
                </a:solidFill>
              </a:rPr>
              <a:t>Dominant influence in case of RPT? Evaluation of substance of the transaction? Basis of determination of pricing? –  Designing and Performance of further audit procedures </a:t>
            </a:r>
          </a:p>
          <a:p>
            <a:pPr marL="568325" indent="0" algn="just">
              <a:buNone/>
            </a:pPr>
            <a:r>
              <a:rPr lang="en-US" sz="1750" dirty="0">
                <a:solidFill>
                  <a:srgbClr val="000000"/>
                </a:solidFill>
              </a:rPr>
              <a:t>	–  Independent discussion with intermediaries (Banks, Law firms, Guarantors, Agents etc.)	</a:t>
            </a:r>
          </a:p>
          <a:p>
            <a:pPr marL="914400" indent="-681038" algn="just">
              <a:buNone/>
            </a:pPr>
            <a:r>
              <a:rPr lang="en-US" sz="1750" dirty="0">
                <a:solidFill>
                  <a:srgbClr val="000000"/>
                </a:solidFill>
              </a:rPr>
              <a:t>	– Specifically tailored confirmations (e.g. purpose, terms of the arrangements, risks and rewards, amounts etc.)</a:t>
            </a:r>
          </a:p>
          <a:p>
            <a:pPr marL="914400" indent="-681038" algn="just">
              <a:buNone/>
            </a:pPr>
            <a:r>
              <a:rPr lang="en-US" sz="1750" dirty="0">
                <a:solidFill>
                  <a:srgbClr val="000000"/>
                </a:solidFill>
              </a:rPr>
              <a:t>	– Consideration of financial and other information of the related parties</a:t>
            </a:r>
          </a:p>
          <a:p>
            <a:pPr marL="914400" indent="-681038" algn="just">
              <a:buNone/>
            </a:pPr>
            <a:r>
              <a:rPr lang="en-US" sz="1750" dirty="0">
                <a:solidFill>
                  <a:srgbClr val="000000"/>
                </a:solidFill>
              </a:rPr>
              <a:t>	– Inquiries with the management, TCWG, related parties</a:t>
            </a:r>
          </a:p>
          <a:p>
            <a:pPr marL="914400" indent="-681038" algn="just">
              <a:buNone/>
            </a:pPr>
            <a:r>
              <a:rPr lang="en-US" sz="1750" dirty="0">
                <a:solidFill>
                  <a:srgbClr val="000000"/>
                </a:solidFill>
              </a:rPr>
              <a:t>	– Inspection of contracts and other evidences to support the actual conduct of the parties</a:t>
            </a:r>
          </a:p>
          <a:p>
            <a:pPr marL="914400" indent="-681038" algn="just">
              <a:buNone/>
            </a:pPr>
            <a:r>
              <a:rPr lang="en-US" sz="1750" dirty="0">
                <a:solidFill>
                  <a:srgbClr val="000000"/>
                </a:solidFill>
              </a:rPr>
              <a:t>	– Background checks</a:t>
            </a:r>
          </a:p>
          <a:p>
            <a:pPr marL="914400" indent="-681038" algn="just">
              <a:buNone/>
            </a:pPr>
            <a:r>
              <a:rPr lang="en-US" sz="1750" dirty="0">
                <a:solidFill>
                  <a:srgbClr val="000000"/>
                </a:solidFill>
              </a:rPr>
              <a:t>	– Internal audit, Whistle blower complaints/ reports, Orders of Statutory Authorities (Transfer Pricing, SVB etc.)</a:t>
            </a:r>
          </a:p>
          <a:p>
            <a:pPr marL="854075" indent="-285750" algn="just">
              <a:buFont typeface="Wingdings" panose="05000000000000000000" pitchFamily="2" charset="2"/>
              <a:buChar char="§"/>
            </a:pPr>
            <a:r>
              <a:rPr lang="en-US" sz="1750" dirty="0">
                <a:solidFill>
                  <a:srgbClr val="000000"/>
                </a:solidFill>
              </a:rPr>
              <a:t>Risk of Undisclosed Parties/ Transactions</a:t>
            </a:r>
          </a:p>
          <a:p>
            <a:pPr marL="914400" indent="-681038" algn="just">
              <a:buNone/>
            </a:pPr>
            <a:r>
              <a:rPr lang="en-US" sz="1750" dirty="0">
                <a:solidFill>
                  <a:srgbClr val="000000"/>
                </a:solidFill>
              </a:rPr>
              <a:t>	– Consideration of information from various sources</a:t>
            </a:r>
          </a:p>
          <a:p>
            <a:pPr marL="914400" indent="-681038" algn="just">
              <a:buNone/>
            </a:pPr>
            <a:r>
              <a:rPr lang="en-US" sz="1750" dirty="0">
                <a:solidFill>
                  <a:srgbClr val="000000"/>
                </a:solidFill>
              </a:rPr>
              <a:t>	– Inquiries into unusual transactions/ outliers/ agreements with unique terms and conditions/ lacking rationale</a:t>
            </a:r>
          </a:p>
          <a:p>
            <a:pPr marL="914400" indent="-681038" algn="just">
              <a:buNone/>
            </a:pPr>
            <a:endParaRPr lang="en-US" sz="1750" dirty="0">
              <a:solidFill>
                <a:srgbClr val="000000"/>
              </a:solidFill>
            </a:endParaRPr>
          </a:p>
          <a:p>
            <a:pPr marL="914400" indent="-681038" algn="just">
              <a:buNone/>
            </a:pPr>
            <a:endParaRPr lang="en-US" sz="1750" dirty="0">
              <a:solidFill>
                <a:srgbClr val="000000"/>
              </a:solidFill>
            </a:endParaRPr>
          </a:p>
          <a:p>
            <a:pPr marL="914400" indent="-681038" algn="just">
              <a:buNone/>
            </a:pPr>
            <a:endParaRPr lang="en-US" sz="1750" dirty="0">
              <a:solidFill>
                <a:srgbClr val="000000"/>
              </a:solidFill>
            </a:endParaRPr>
          </a:p>
          <a:p>
            <a:pPr marL="914400" indent="-681038" algn="just">
              <a:buNone/>
            </a:pPr>
            <a:endParaRPr lang="en-US" sz="1750" dirty="0">
              <a:solidFill>
                <a:srgbClr val="000000"/>
              </a:solidFill>
            </a:endParaRPr>
          </a:p>
          <a:p>
            <a:pPr marL="914400" indent="-681038" algn="just">
              <a:buNone/>
            </a:pPr>
            <a:endParaRPr lang="en-US" sz="1750" dirty="0">
              <a:solidFill>
                <a:srgbClr val="000000"/>
              </a:solidFill>
            </a:endParaRPr>
          </a:p>
          <a:p>
            <a:pPr marL="914400" indent="-681038" algn="just">
              <a:buNone/>
            </a:pPr>
            <a:endParaRPr lang="en-US" sz="1750" dirty="0">
              <a:solidFill>
                <a:srgbClr val="000000"/>
              </a:solidFill>
            </a:endParaRPr>
          </a:p>
          <a:p>
            <a:pPr marL="914400" indent="-681038" algn="just">
              <a:buNone/>
            </a:pPr>
            <a:endParaRPr lang="en-US" sz="1750" dirty="0">
              <a:solidFill>
                <a:srgbClr val="000000"/>
              </a:solidFill>
            </a:endParaRPr>
          </a:p>
          <a:p>
            <a:pPr marL="568325" indent="0" algn="just">
              <a:buNone/>
            </a:pPr>
            <a:endParaRPr lang="en-US" sz="1750" dirty="0">
              <a:solidFill>
                <a:srgbClr val="000000"/>
              </a:solidFill>
            </a:endParaRPr>
          </a:p>
        </p:txBody>
      </p:sp>
    </p:spTree>
    <p:extLst>
      <p:ext uri="{BB962C8B-B14F-4D97-AF65-F5344CB8AC3E}">
        <p14:creationId xmlns:p14="http://schemas.microsoft.com/office/powerpoint/2010/main" val="532736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1B084-15D7-77CD-3F9C-E613F42B4259}"/>
            </a:ext>
          </a:extLst>
        </p:cNvPr>
        <p:cNvGrpSpPr/>
        <p:nvPr/>
      </p:nvGrpSpPr>
      <p:grpSpPr>
        <a:xfrm>
          <a:off x="0" y="0"/>
          <a:ext cx="0" cy="0"/>
          <a:chOff x="0" y="0"/>
          <a:chExt cx="0" cy="0"/>
        </a:xfrm>
      </p:grpSpPr>
      <p:sp>
        <p:nvSpPr>
          <p:cNvPr id="2" name="Rectangle 10">
            <a:extLst>
              <a:ext uri="{FF2B5EF4-FFF2-40B4-BE49-F238E27FC236}">
                <a16:creationId xmlns:a16="http://schemas.microsoft.com/office/drawing/2014/main" id="{B8B2F416-AFE4-CB6C-3A33-9AF85AFE8F02}"/>
              </a:ext>
            </a:extLst>
          </p:cNvPr>
          <p:cNvSpPr txBox="1">
            <a:spLocks noChangeArrowheads="1"/>
          </p:cNvSpPr>
          <p:nvPr/>
        </p:nvSpPr>
        <p:spPr>
          <a:xfrm>
            <a:off x="457200" y="914400"/>
            <a:ext cx="11591862" cy="5638798"/>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
            <a:extLst>
              <a:ext uri="{FF2B5EF4-FFF2-40B4-BE49-F238E27FC236}">
                <a16:creationId xmlns:a16="http://schemas.microsoft.com/office/drawing/2014/main" id="{6E3853AB-8DF2-D5AF-C010-C76D1832AB99}"/>
              </a:ext>
            </a:extLst>
          </p:cNvPr>
          <p:cNvSpPr>
            <a:spLocks noChangeArrowheads="1"/>
          </p:cNvSpPr>
          <p:nvPr/>
        </p:nvSpPr>
        <p:spPr bwMode="auto">
          <a:xfrm>
            <a:off x="3789122" y="6458295"/>
            <a:ext cx="3744704" cy="261297"/>
          </a:xfrm>
          <a:prstGeom prst="rect">
            <a:avLst/>
          </a:prstGeom>
          <a:noFill/>
          <a:ln w="9525">
            <a:noFill/>
            <a:miter lim="800000"/>
            <a:headEnd/>
            <a:tailEnd/>
          </a:ln>
        </p:spPr>
        <p:txBody>
          <a:bodyPr wrap="square" lIns="80968" tIns="40485" rIns="80968" bIns="40485">
            <a:spAutoFit/>
          </a:bodyPr>
          <a:lstStyle/>
          <a:p>
            <a:pPr marL="0" marR="0" lvl="0" indent="0" algn="ctr" defTabSz="808496" rtl="0" eaLnBrk="1" fontAlgn="auto" latinLnBrk="0" hangingPunct="1">
              <a:lnSpc>
                <a:spcPts val="1415"/>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Mukesh Manish &amp; Kalpesh, Chartered Accountants</a:t>
            </a:r>
          </a:p>
        </p:txBody>
      </p:sp>
      <p:sp>
        <p:nvSpPr>
          <p:cNvPr id="14" name="Slide Number Placeholder 7">
            <a:extLst>
              <a:ext uri="{FF2B5EF4-FFF2-40B4-BE49-F238E27FC236}">
                <a16:creationId xmlns:a16="http://schemas.microsoft.com/office/drawing/2014/main" id="{4D6A83B3-A195-7D37-FCDD-E5ED8634CB36}"/>
              </a:ext>
            </a:extLst>
          </p:cNvPr>
          <p:cNvSpPr txBox="1">
            <a:spLocks/>
          </p:cNvSpPr>
          <p:nvPr/>
        </p:nvSpPr>
        <p:spPr bwMode="auto">
          <a:xfrm>
            <a:off x="0" y="6489259"/>
            <a:ext cx="12180639" cy="398238"/>
          </a:xfrm>
          <a:prstGeom prst="rect">
            <a:avLst/>
          </a:prstGeom>
          <a:solidFill>
            <a:schemeClr val="accent1"/>
          </a:solidFill>
          <a:ln w="9525">
            <a:noFill/>
            <a:miter lim="800000"/>
            <a:headEnd/>
            <a:tailEnd/>
          </a:ln>
        </p:spPr>
        <p:txBody>
          <a:bodyPr lIns="90683" tIns="0" rIns="90683" bIns="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rPr>
              <a:t>Page - </a:t>
            </a:r>
            <a:fld id="{BD7DE130-A03E-476D-9927-B206A4B83F0B}" type="slidenum">
              <a:rPr kumimoji="0" lang="en-US" altLang="en-US" sz="12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CB457EA-79CB-7F89-E37F-2A113BE44E75}"/>
              </a:ext>
            </a:extLst>
          </p:cNvPr>
          <p:cNvSpPr txBox="1">
            <a:spLocks noChangeArrowheads="1"/>
          </p:cNvSpPr>
          <p:nvPr/>
        </p:nvSpPr>
        <p:spPr>
          <a:xfrm>
            <a:off x="472199" y="812800"/>
            <a:ext cx="11358312" cy="5467695"/>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kumimoji="0" lang="en-US" sz="1800" b="1" kern="1200" cap="none" spc="0" normalizeH="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4" name="Rectangle 1">
            <a:extLst>
              <a:ext uri="{FF2B5EF4-FFF2-40B4-BE49-F238E27FC236}">
                <a16:creationId xmlns:a16="http://schemas.microsoft.com/office/drawing/2014/main" id="{5F194101-7303-2BAB-0AB9-738576AE34E6}"/>
              </a:ext>
            </a:extLst>
          </p:cNvPr>
          <p:cNvSpPr>
            <a:spLocks noChangeArrowheads="1"/>
          </p:cNvSpPr>
          <p:nvPr/>
        </p:nvSpPr>
        <p:spPr bwMode="auto">
          <a:xfrm>
            <a:off x="75764" y="6543144"/>
            <a:ext cx="1831940" cy="261297"/>
          </a:xfrm>
          <a:prstGeom prst="rect">
            <a:avLst/>
          </a:prstGeom>
          <a:noFill/>
          <a:ln w="9525">
            <a:noFill/>
            <a:miter lim="800000"/>
            <a:headEnd/>
            <a:tailEnd/>
          </a:ln>
        </p:spPr>
        <p:txBody>
          <a:bodyPr wrap="square" lIns="80968" tIns="40485" rIns="80968" bIns="40485">
            <a:spAutoFit/>
          </a:bodyPr>
          <a:lstStyle/>
          <a:p>
            <a:pPr marL="0" marR="0" lvl="0" indent="0" algn="l" defTabSz="808516" rtl="0" eaLnBrk="1" fontAlgn="auto" latinLnBrk="0" hangingPunct="1">
              <a:lnSpc>
                <a:spcPts val="1414"/>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Privileged &amp; Confidential</a:t>
            </a:r>
          </a:p>
        </p:txBody>
      </p:sp>
      <p:cxnSp>
        <p:nvCxnSpPr>
          <p:cNvPr id="6" name="Straight Connector 5">
            <a:extLst>
              <a:ext uri="{FF2B5EF4-FFF2-40B4-BE49-F238E27FC236}">
                <a16:creationId xmlns:a16="http://schemas.microsoft.com/office/drawing/2014/main" id="{5C5171E5-C8C8-F6FD-BF85-1307BEB86520}"/>
              </a:ext>
            </a:extLst>
          </p:cNvPr>
          <p:cNvCxnSpPr>
            <a:cxnSpLocks/>
          </p:cNvCxnSpPr>
          <p:nvPr/>
        </p:nvCxnSpPr>
        <p:spPr>
          <a:xfrm>
            <a:off x="495585" y="706349"/>
            <a:ext cx="1133492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25F6ACE7-53D1-D78B-B9FF-1CFA0C68BB20}"/>
              </a:ext>
            </a:extLst>
          </p:cNvPr>
          <p:cNvSpPr txBox="1">
            <a:spLocks/>
          </p:cNvSpPr>
          <p:nvPr/>
        </p:nvSpPr>
        <p:spPr>
          <a:xfrm>
            <a:off x="381349" y="39688"/>
            <a:ext cx="12420251" cy="798512"/>
          </a:xfrm>
          <a:prstGeom prst="rect">
            <a:avLst/>
          </a:prstGeom>
        </p:spPr>
        <p:txBody>
          <a:bodyPr lIns="89865" tIns="44932" rIns="89865" bIns="44932"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SA 550 (Revised) on Related Parties – Key Aspects</a:t>
            </a:r>
            <a:endPar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endParaRPr>
          </a:p>
        </p:txBody>
      </p:sp>
      <p:sp>
        <p:nvSpPr>
          <p:cNvPr id="3" name="Rectangle 1">
            <a:extLst>
              <a:ext uri="{FF2B5EF4-FFF2-40B4-BE49-F238E27FC236}">
                <a16:creationId xmlns:a16="http://schemas.microsoft.com/office/drawing/2014/main" id="{EC48BCC3-10F8-1D71-954F-E82D73D760D3}"/>
              </a:ext>
            </a:extLst>
          </p:cNvPr>
          <p:cNvSpPr>
            <a:spLocks noChangeArrowheads="1"/>
          </p:cNvSpPr>
          <p:nvPr/>
        </p:nvSpPr>
        <p:spPr bwMode="auto">
          <a:xfrm>
            <a:off x="3598157" y="6542267"/>
            <a:ext cx="3744704" cy="261297"/>
          </a:xfrm>
          <a:prstGeom prst="rect">
            <a:avLst/>
          </a:prstGeom>
          <a:noFill/>
          <a:ln w="9525">
            <a:noFill/>
            <a:miter lim="800000"/>
            <a:headEnd/>
            <a:tailEnd/>
          </a:ln>
        </p:spPr>
        <p:txBody>
          <a:bodyPr wrap="square" lIns="80968" tIns="40485" rIns="80968" bIns="40485">
            <a:spAutoFit/>
          </a:bodyPr>
          <a:lstStyle/>
          <a:p>
            <a:pPr algn="ctr" defTabSz="808496">
              <a:lnSpc>
                <a:spcPts val="1415"/>
              </a:lnSpc>
              <a:defRPr/>
            </a:pPr>
            <a:r>
              <a:rPr lang="en-US" sz="1200" dirty="0">
                <a:solidFill>
                  <a:schemeClr val="bg1"/>
                </a:solidFill>
              </a:rPr>
              <a:t>Mukesh Manish &amp; Kalpesh, Chartered Accountants</a:t>
            </a:r>
          </a:p>
        </p:txBody>
      </p:sp>
      <p:sp>
        <p:nvSpPr>
          <p:cNvPr id="7" name="Rectangle 10">
            <a:extLst>
              <a:ext uri="{FF2B5EF4-FFF2-40B4-BE49-F238E27FC236}">
                <a16:creationId xmlns:a16="http://schemas.microsoft.com/office/drawing/2014/main" id="{DB187675-0E9A-0439-39B4-CC25E24230A4}"/>
              </a:ext>
            </a:extLst>
          </p:cNvPr>
          <p:cNvSpPr txBox="1">
            <a:spLocks noChangeArrowheads="1"/>
          </p:cNvSpPr>
          <p:nvPr/>
        </p:nvSpPr>
        <p:spPr>
          <a:xfrm>
            <a:off x="472198" y="811901"/>
            <a:ext cx="11334925" cy="5638798"/>
          </a:xfrm>
          <a:prstGeom prst="rect">
            <a:avLst/>
          </a:prstGeom>
        </p:spPr>
        <p:txBody>
          <a:bodyPr vert="horz" lIns="101885" tIns="50941" rIns="101885" bIns="5094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750" b="1" i="0" u="none" strike="noStrike" baseline="0" dirty="0">
                <a:solidFill>
                  <a:srgbClr val="000000"/>
                </a:solidFill>
              </a:rPr>
              <a:t> Key requirements under SA – 550 (Contd.)</a:t>
            </a:r>
          </a:p>
          <a:p>
            <a:pPr marL="457200" algn="just">
              <a:buFont typeface="Wingdings" panose="05000000000000000000" pitchFamily="2" charset="2"/>
              <a:buChar char="Ø"/>
            </a:pPr>
            <a:r>
              <a:rPr lang="en-US" sz="1750" dirty="0">
                <a:solidFill>
                  <a:srgbClr val="000000"/>
                </a:solidFill>
              </a:rPr>
              <a:t>Consideration of the overall, pervasive and specific impact in case of identification/ unearthing of any new relationships/ RPTs during the course of the audit</a:t>
            </a:r>
          </a:p>
          <a:p>
            <a:pPr marL="854075" indent="-285750" algn="just">
              <a:buFont typeface="Wingdings" panose="05000000000000000000" pitchFamily="2" charset="2"/>
              <a:buChar char="§"/>
            </a:pPr>
            <a:r>
              <a:rPr lang="en-US" sz="1750" dirty="0">
                <a:solidFill>
                  <a:srgbClr val="000000"/>
                </a:solidFill>
              </a:rPr>
              <a:t>Communication within the engagement team (including experts)</a:t>
            </a:r>
          </a:p>
          <a:p>
            <a:pPr marL="854075" indent="-285750" algn="just">
              <a:buFont typeface="Wingdings" panose="05000000000000000000" pitchFamily="2" charset="2"/>
              <a:buChar char="§"/>
            </a:pPr>
            <a:r>
              <a:rPr lang="en-US" sz="1750" dirty="0">
                <a:solidFill>
                  <a:srgbClr val="000000"/>
                </a:solidFill>
              </a:rPr>
              <a:t>Consideration of Materiality and Significance</a:t>
            </a:r>
          </a:p>
          <a:p>
            <a:pPr marL="854075" indent="-285750" algn="just">
              <a:buFont typeface="Wingdings" panose="05000000000000000000" pitchFamily="2" charset="2"/>
              <a:buChar char="§"/>
            </a:pPr>
            <a:r>
              <a:rPr lang="en-US" sz="1750" dirty="0">
                <a:solidFill>
                  <a:srgbClr val="000000"/>
                </a:solidFill>
              </a:rPr>
              <a:t>Impact on the company’s controls </a:t>
            </a:r>
            <a:r>
              <a:rPr lang="en-US" sz="1750" dirty="0" err="1">
                <a:solidFill>
                  <a:srgbClr val="000000"/>
                </a:solidFill>
              </a:rPr>
              <a:t>w.r.t.</a:t>
            </a:r>
            <a:r>
              <a:rPr lang="en-US" sz="1750" dirty="0">
                <a:solidFill>
                  <a:srgbClr val="000000"/>
                </a:solidFill>
              </a:rPr>
              <a:t> identification of related parties</a:t>
            </a:r>
          </a:p>
          <a:p>
            <a:pPr marL="854075" indent="-285750" algn="just">
              <a:buFont typeface="Wingdings" panose="05000000000000000000" pitchFamily="2" charset="2"/>
              <a:buChar char="§"/>
            </a:pPr>
            <a:r>
              <a:rPr lang="en-US" sz="1750" dirty="0">
                <a:solidFill>
                  <a:srgbClr val="000000"/>
                </a:solidFill>
              </a:rPr>
              <a:t>Additional risks (including fraud risks) to be identified?</a:t>
            </a:r>
          </a:p>
          <a:p>
            <a:pPr marL="854075" indent="-285750" algn="just">
              <a:buFont typeface="Wingdings" panose="05000000000000000000" pitchFamily="2" charset="2"/>
              <a:buChar char="§"/>
            </a:pPr>
            <a:r>
              <a:rPr lang="en-US" sz="1750" dirty="0">
                <a:solidFill>
                  <a:srgbClr val="000000"/>
                </a:solidFill>
              </a:rPr>
              <a:t>Conclusions on controls testing? Impact on reporting on internal financial controls? </a:t>
            </a:r>
          </a:p>
          <a:p>
            <a:pPr marL="854075" indent="-285750" algn="just">
              <a:buFont typeface="Wingdings" panose="05000000000000000000" pitchFamily="2" charset="2"/>
              <a:buChar char="§"/>
            </a:pPr>
            <a:r>
              <a:rPr lang="en-US" sz="1750" dirty="0">
                <a:solidFill>
                  <a:srgbClr val="000000"/>
                </a:solidFill>
              </a:rPr>
              <a:t>Risk of possible non compliances? Impact of the same in the financial statements/ audit?</a:t>
            </a:r>
          </a:p>
          <a:p>
            <a:pPr marL="854075" indent="-285750" algn="just">
              <a:buFont typeface="Wingdings" panose="05000000000000000000" pitchFamily="2" charset="2"/>
              <a:buChar char="§"/>
            </a:pPr>
            <a:r>
              <a:rPr lang="en-US" sz="1750" dirty="0">
                <a:solidFill>
                  <a:srgbClr val="000000"/>
                </a:solidFill>
              </a:rPr>
              <a:t>Control reliance strategy valid anymore? Additional substantive audit procedures</a:t>
            </a:r>
          </a:p>
          <a:p>
            <a:pPr marL="854075" indent="-285750" algn="just">
              <a:buFont typeface="Wingdings" panose="05000000000000000000" pitchFamily="2" charset="2"/>
              <a:buChar char="§"/>
            </a:pPr>
            <a:r>
              <a:rPr lang="en-US" sz="1750" dirty="0">
                <a:solidFill>
                  <a:srgbClr val="000000"/>
                </a:solidFill>
              </a:rPr>
              <a:t>Conclusion and reporting, Communication to appropriate levels of the Management/ TCWG</a:t>
            </a:r>
          </a:p>
          <a:p>
            <a:pPr marL="457200" algn="just">
              <a:buFont typeface="Wingdings" panose="05000000000000000000" pitchFamily="2" charset="2"/>
              <a:buChar char="Ø"/>
            </a:pPr>
            <a:endParaRPr lang="en-US" sz="800" dirty="0">
              <a:solidFill>
                <a:srgbClr val="000000"/>
              </a:solidFill>
            </a:endParaRPr>
          </a:p>
          <a:p>
            <a:pPr marL="457200" algn="just">
              <a:buFont typeface="Wingdings" panose="05000000000000000000" pitchFamily="2" charset="2"/>
              <a:buChar char="Ø"/>
            </a:pPr>
            <a:r>
              <a:rPr lang="en-US" sz="1750" dirty="0">
                <a:solidFill>
                  <a:srgbClr val="000000"/>
                </a:solidFill>
              </a:rPr>
              <a:t>Assertion in relation to arm’s length </a:t>
            </a:r>
          </a:p>
          <a:p>
            <a:pPr marL="447675" indent="0" algn="just">
              <a:buNone/>
            </a:pPr>
            <a:r>
              <a:rPr lang="en-US" sz="1750" dirty="0">
                <a:solidFill>
                  <a:srgbClr val="000000"/>
                </a:solidFill>
              </a:rPr>
              <a:t>While various statutes provides that the transactions with related parties should be entered into at arm’s length price (ALP), guidance on the manner in which ALP is to be determined is available only in the Income-tax Act, 1961 (Chapter X) and Income-tax Rules, 1962 (Rule 10B). </a:t>
            </a:r>
          </a:p>
        </p:txBody>
      </p:sp>
    </p:spTree>
    <p:extLst>
      <p:ext uri="{BB962C8B-B14F-4D97-AF65-F5344CB8AC3E}">
        <p14:creationId xmlns:p14="http://schemas.microsoft.com/office/powerpoint/2010/main" val="1645501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748F8-1ECC-EB0D-AF66-86F2296B0744}"/>
            </a:ext>
          </a:extLst>
        </p:cNvPr>
        <p:cNvGrpSpPr/>
        <p:nvPr/>
      </p:nvGrpSpPr>
      <p:grpSpPr>
        <a:xfrm>
          <a:off x="0" y="0"/>
          <a:ext cx="0" cy="0"/>
          <a:chOff x="0" y="0"/>
          <a:chExt cx="0" cy="0"/>
        </a:xfrm>
      </p:grpSpPr>
      <p:sp>
        <p:nvSpPr>
          <p:cNvPr id="2" name="Rectangle 10">
            <a:extLst>
              <a:ext uri="{FF2B5EF4-FFF2-40B4-BE49-F238E27FC236}">
                <a16:creationId xmlns:a16="http://schemas.microsoft.com/office/drawing/2014/main" id="{170A8EFC-73C3-2FD8-364D-5F52211632CD}"/>
              </a:ext>
            </a:extLst>
          </p:cNvPr>
          <p:cNvSpPr txBox="1">
            <a:spLocks noChangeArrowheads="1"/>
          </p:cNvSpPr>
          <p:nvPr/>
        </p:nvSpPr>
        <p:spPr>
          <a:xfrm>
            <a:off x="457200" y="914400"/>
            <a:ext cx="11591862" cy="5638798"/>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
            <a:extLst>
              <a:ext uri="{FF2B5EF4-FFF2-40B4-BE49-F238E27FC236}">
                <a16:creationId xmlns:a16="http://schemas.microsoft.com/office/drawing/2014/main" id="{6C1AA4BF-ED6D-2BFE-8047-644F7E4A4ED6}"/>
              </a:ext>
            </a:extLst>
          </p:cNvPr>
          <p:cNvSpPr>
            <a:spLocks noChangeArrowheads="1"/>
          </p:cNvSpPr>
          <p:nvPr/>
        </p:nvSpPr>
        <p:spPr bwMode="auto">
          <a:xfrm>
            <a:off x="3789122" y="6458295"/>
            <a:ext cx="3744704" cy="261297"/>
          </a:xfrm>
          <a:prstGeom prst="rect">
            <a:avLst/>
          </a:prstGeom>
          <a:noFill/>
          <a:ln w="9525">
            <a:noFill/>
            <a:miter lim="800000"/>
            <a:headEnd/>
            <a:tailEnd/>
          </a:ln>
        </p:spPr>
        <p:txBody>
          <a:bodyPr wrap="square" lIns="80968" tIns="40485" rIns="80968" bIns="40485">
            <a:spAutoFit/>
          </a:bodyPr>
          <a:lstStyle/>
          <a:p>
            <a:pPr marL="0" marR="0" lvl="0" indent="0" algn="ctr" defTabSz="808496" rtl="0" eaLnBrk="1" fontAlgn="auto" latinLnBrk="0" hangingPunct="1">
              <a:lnSpc>
                <a:spcPts val="1415"/>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Mukesh Manish &amp; Kalpesh, Chartered Accountants</a:t>
            </a:r>
          </a:p>
        </p:txBody>
      </p:sp>
      <p:sp>
        <p:nvSpPr>
          <p:cNvPr id="14" name="Slide Number Placeholder 7">
            <a:extLst>
              <a:ext uri="{FF2B5EF4-FFF2-40B4-BE49-F238E27FC236}">
                <a16:creationId xmlns:a16="http://schemas.microsoft.com/office/drawing/2014/main" id="{D37CBCA1-6679-B6D4-AA5C-8DF54144FB70}"/>
              </a:ext>
            </a:extLst>
          </p:cNvPr>
          <p:cNvSpPr txBox="1">
            <a:spLocks/>
          </p:cNvSpPr>
          <p:nvPr/>
        </p:nvSpPr>
        <p:spPr bwMode="auto">
          <a:xfrm>
            <a:off x="0" y="6489259"/>
            <a:ext cx="12180639" cy="398238"/>
          </a:xfrm>
          <a:prstGeom prst="rect">
            <a:avLst/>
          </a:prstGeom>
          <a:solidFill>
            <a:schemeClr val="accent1"/>
          </a:solidFill>
          <a:ln w="9525">
            <a:noFill/>
            <a:miter lim="800000"/>
            <a:headEnd/>
            <a:tailEnd/>
          </a:ln>
        </p:spPr>
        <p:txBody>
          <a:bodyPr lIns="90683" tIns="0" rIns="90683" bIns="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rPr>
              <a:t>Page - </a:t>
            </a:r>
            <a:fld id="{BD7DE130-A03E-476D-9927-B206A4B83F0B}" type="slidenum">
              <a:rPr kumimoji="0" lang="en-US" altLang="en-US" sz="12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50F0D5D-1DD4-EC1A-0BA1-87089039658A}"/>
              </a:ext>
            </a:extLst>
          </p:cNvPr>
          <p:cNvSpPr txBox="1">
            <a:spLocks noChangeArrowheads="1"/>
          </p:cNvSpPr>
          <p:nvPr/>
        </p:nvSpPr>
        <p:spPr>
          <a:xfrm>
            <a:off x="472199" y="812800"/>
            <a:ext cx="11358312" cy="5467695"/>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kumimoji="0" lang="en-US" sz="1800" b="1" kern="1200" cap="none" spc="0" normalizeH="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4" name="Rectangle 1">
            <a:extLst>
              <a:ext uri="{FF2B5EF4-FFF2-40B4-BE49-F238E27FC236}">
                <a16:creationId xmlns:a16="http://schemas.microsoft.com/office/drawing/2014/main" id="{CA6FEB88-4697-3B3D-A0B4-FA7F1CF36BE9}"/>
              </a:ext>
            </a:extLst>
          </p:cNvPr>
          <p:cNvSpPr>
            <a:spLocks noChangeArrowheads="1"/>
          </p:cNvSpPr>
          <p:nvPr/>
        </p:nvSpPr>
        <p:spPr bwMode="auto">
          <a:xfrm>
            <a:off x="75764" y="6543144"/>
            <a:ext cx="1831940" cy="261297"/>
          </a:xfrm>
          <a:prstGeom prst="rect">
            <a:avLst/>
          </a:prstGeom>
          <a:noFill/>
          <a:ln w="9525">
            <a:noFill/>
            <a:miter lim="800000"/>
            <a:headEnd/>
            <a:tailEnd/>
          </a:ln>
        </p:spPr>
        <p:txBody>
          <a:bodyPr wrap="square" lIns="80968" tIns="40485" rIns="80968" bIns="40485">
            <a:spAutoFit/>
          </a:bodyPr>
          <a:lstStyle/>
          <a:p>
            <a:pPr marL="0" marR="0" lvl="0" indent="0" algn="l" defTabSz="808516" rtl="0" eaLnBrk="1" fontAlgn="auto" latinLnBrk="0" hangingPunct="1">
              <a:lnSpc>
                <a:spcPts val="1414"/>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Privileged &amp; Confidential</a:t>
            </a:r>
          </a:p>
        </p:txBody>
      </p:sp>
      <p:cxnSp>
        <p:nvCxnSpPr>
          <p:cNvPr id="6" name="Straight Connector 5">
            <a:extLst>
              <a:ext uri="{FF2B5EF4-FFF2-40B4-BE49-F238E27FC236}">
                <a16:creationId xmlns:a16="http://schemas.microsoft.com/office/drawing/2014/main" id="{980D932E-44D7-5F6B-AA42-A514CF246FB8}"/>
              </a:ext>
            </a:extLst>
          </p:cNvPr>
          <p:cNvCxnSpPr>
            <a:cxnSpLocks/>
          </p:cNvCxnSpPr>
          <p:nvPr/>
        </p:nvCxnSpPr>
        <p:spPr>
          <a:xfrm>
            <a:off x="495585" y="706349"/>
            <a:ext cx="1133492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2BA10E81-D9C5-B373-56E4-91970516592E}"/>
              </a:ext>
            </a:extLst>
          </p:cNvPr>
          <p:cNvSpPr txBox="1">
            <a:spLocks/>
          </p:cNvSpPr>
          <p:nvPr/>
        </p:nvSpPr>
        <p:spPr>
          <a:xfrm>
            <a:off x="381349" y="39688"/>
            <a:ext cx="12420251" cy="798512"/>
          </a:xfrm>
          <a:prstGeom prst="rect">
            <a:avLst/>
          </a:prstGeom>
        </p:spPr>
        <p:txBody>
          <a:bodyPr lIns="89865" tIns="44932" rIns="89865" bIns="44932"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SA 550 (Revised) on Related Parties – Key Aspects</a:t>
            </a:r>
            <a:endPar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endParaRPr>
          </a:p>
        </p:txBody>
      </p:sp>
      <p:sp>
        <p:nvSpPr>
          <p:cNvPr id="3" name="Rectangle 1">
            <a:extLst>
              <a:ext uri="{FF2B5EF4-FFF2-40B4-BE49-F238E27FC236}">
                <a16:creationId xmlns:a16="http://schemas.microsoft.com/office/drawing/2014/main" id="{B67CD0AE-28B7-5787-22E5-A69C28B804E0}"/>
              </a:ext>
            </a:extLst>
          </p:cNvPr>
          <p:cNvSpPr>
            <a:spLocks noChangeArrowheads="1"/>
          </p:cNvSpPr>
          <p:nvPr/>
        </p:nvSpPr>
        <p:spPr bwMode="auto">
          <a:xfrm>
            <a:off x="3598157" y="6542267"/>
            <a:ext cx="3744704" cy="261297"/>
          </a:xfrm>
          <a:prstGeom prst="rect">
            <a:avLst/>
          </a:prstGeom>
          <a:noFill/>
          <a:ln w="9525">
            <a:noFill/>
            <a:miter lim="800000"/>
            <a:headEnd/>
            <a:tailEnd/>
          </a:ln>
        </p:spPr>
        <p:txBody>
          <a:bodyPr wrap="square" lIns="80968" tIns="40485" rIns="80968" bIns="40485">
            <a:spAutoFit/>
          </a:bodyPr>
          <a:lstStyle/>
          <a:p>
            <a:pPr algn="ctr" defTabSz="808496">
              <a:lnSpc>
                <a:spcPts val="1415"/>
              </a:lnSpc>
              <a:defRPr/>
            </a:pPr>
            <a:r>
              <a:rPr lang="en-US" sz="1200" dirty="0">
                <a:solidFill>
                  <a:schemeClr val="bg1"/>
                </a:solidFill>
              </a:rPr>
              <a:t>Mukesh Manish &amp; Kalpesh, Chartered Accountants</a:t>
            </a:r>
          </a:p>
        </p:txBody>
      </p:sp>
      <p:sp>
        <p:nvSpPr>
          <p:cNvPr id="7" name="Rectangle 10">
            <a:extLst>
              <a:ext uri="{FF2B5EF4-FFF2-40B4-BE49-F238E27FC236}">
                <a16:creationId xmlns:a16="http://schemas.microsoft.com/office/drawing/2014/main" id="{9A03D420-37A2-CE58-1E23-9E876275C33C}"/>
              </a:ext>
            </a:extLst>
          </p:cNvPr>
          <p:cNvSpPr txBox="1">
            <a:spLocks noChangeArrowheads="1"/>
          </p:cNvSpPr>
          <p:nvPr/>
        </p:nvSpPr>
        <p:spPr>
          <a:xfrm>
            <a:off x="472198" y="811901"/>
            <a:ext cx="11334925" cy="5638798"/>
          </a:xfrm>
          <a:prstGeom prst="rect">
            <a:avLst/>
          </a:prstGeom>
        </p:spPr>
        <p:txBody>
          <a:bodyPr vert="horz" lIns="101885" tIns="50941" rIns="101885" bIns="5094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750" b="1" i="0" u="none" strike="noStrike" baseline="0" dirty="0">
                <a:solidFill>
                  <a:srgbClr val="000000"/>
                </a:solidFill>
              </a:rPr>
              <a:t> Key requirements under SA – 550 (Contd.)</a:t>
            </a:r>
            <a:endParaRPr lang="en-US" sz="1750" b="1" dirty="0">
              <a:solidFill>
                <a:srgbClr val="000000"/>
              </a:solidFill>
            </a:endParaRPr>
          </a:p>
          <a:p>
            <a:pPr marL="630238" indent="-320675" algn="just">
              <a:buFont typeface="Wingdings" panose="05000000000000000000" pitchFamily="2" charset="2"/>
              <a:buChar char="Ø"/>
            </a:pPr>
            <a:r>
              <a:rPr lang="en-US" sz="1750" dirty="0">
                <a:solidFill>
                  <a:srgbClr val="000000"/>
                </a:solidFill>
              </a:rPr>
              <a:t> Assertion in relation to arm’s length (Contd.)</a:t>
            </a:r>
          </a:p>
          <a:p>
            <a:pPr marL="720725" indent="0" algn="just">
              <a:buNone/>
            </a:pPr>
            <a:r>
              <a:rPr lang="en-US" sz="1750" dirty="0">
                <a:solidFill>
                  <a:srgbClr val="000000"/>
                </a:solidFill>
              </a:rPr>
              <a:t>Rule 10B provides for determination of ALP by any of the following methods, being “most appropriate method” to the facts and circumstances:</a:t>
            </a:r>
          </a:p>
          <a:p>
            <a:pPr marL="1120775" indent="-400050" algn="just">
              <a:buAutoNum type="romanLcParenBoth"/>
            </a:pPr>
            <a:r>
              <a:rPr lang="en-US" sz="1750" dirty="0">
                <a:solidFill>
                  <a:srgbClr val="000000"/>
                </a:solidFill>
              </a:rPr>
              <a:t>Comparable Uncontrolled Price (CUP)</a:t>
            </a:r>
          </a:p>
          <a:p>
            <a:pPr marL="1120775" indent="-400050" algn="just">
              <a:buAutoNum type="romanLcParenBoth"/>
            </a:pPr>
            <a:r>
              <a:rPr lang="en-US" sz="1750" dirty="0">
                <a:solidFill>
                  <a:srgbClr val="000000"/>
                </a:solidFill>
              </a:rPr>
              <a:t>Resale Price Method (RPM)</a:t>
            </a:r>
          </a:p>
          <a:p>
            <a:pPr marL="1120775" indent="-400050" algn="just">
              <a:buAutoNum type="romanLcParenBoth"/>
            </a:pPr>
            <a:r>
              <a:rPr lang="en-US" sz="1750" dirty="0">
                <a:solidFill>
                  <a:srgbClr val="000000"/>
                </a:solidFill>
              </a:rPr>
              <a:t>Cost Plus Method (CPM)</a:t>
            </a:r>
          </a:p>
          <a:p>
            <a:pPr marL="1120775" indent="-400050" algn="just">
              <a:buAutoNum type="romanLcParenBoth"/>
            </a:pPr>
            <a:r>
              <a:rPr lang="en-US" sz="1750" dirty="0">
                <a:solidFill>
                  <a:srgbClr val="000000"/>
                </a:solidFill>
              </a:rPr>
              <a:t>Profit Split Method (PSM)</a:t>
            </a:r>
          </a:p>
          <a:p>
            <a:pPr marL="1120775" indent="-400050" algn="just">
              <a:buAutoNum type="romanLcParenBoth"/>
            </a:pPr>
            <a:r>
              <a:rPr lang="en-US" sz="1750" dirty="0">
                <a:solidFill>
                  <a:srgbClr val="000000"/>
                </a:solidFill>
              </a:rPr>
              <a:t>Transactional Net Margin Method (TNMM)</a:t>
            </a:r>
          </a:p>
          <a:p>
            <a:pPr marL="1120775" indent="-400050" algn="just">
              <a:buAutoNum type="romanLcParenBoth"/>
            </a:pPr>
            <a:r>
              <a:rPr lang="en-US" sz="1750" dirty="0">
                <a:solidFill>
                  <a:srgbClr val="000000"/>
                </a:solidFill>
              </a:rPr>
              <a:t>Other Method</a:t>
            </a:r>
          </a:p>
          <a:p>
            <a:pPr marL="854075" indent="-285750" algn="just">
              <a:buFont typeface="Wingdings" panose="05000000000000000000" pitchFamily="2" charset="2"/>
              <a:buChar char="§"/>
            </a:pPr>
            <a:endParaRPr lang="en-US" sz="1750" dirty="0">
              <a:solidFill>
                <a:srgbClr val="000000"/>
              </a:solidFill>
            </a:endParaRPr>
          </a:p>
          <a:p>
            <a:pPr marL="854075" indent="-285750" algn="just">
              <a:buFont typeface="Wingdings" panose="05000000000000000000" pitchFamily="2" charset="2"/>
              <a:buChar char="§"/>
            </a:pPr>
            <a:r>
              <a:rPr lang="en-US" sz="1750" dirty="0">
                <a:solidFill>
                  <a:srgbClr val="000000"/>
                </a:solidFill>
              </a:rPr>
              <a:t>Management’s Process of fixing the price and evaluation of arm’s length – assessment of appropriateness/ reasonableness </a:t>
            </a:r>
            <a:r>
              <a:rPr lang="en-US" sz="1750" dirty="0" err="1">
                <a:solidFill>
                  <a:srgbClr val="000000"/>
                </a:solidFill>
              </a:rPr>
              <a:t>therof</a:t>
            </a:r>
            <a:r>
              <a:rPr lang="en-US" sz="1750" dirty="0">
                <a:solidFill>
                  <a:srgbClr val="000000"/>
                </a:solidFill>
              </a:rPr>
              <a:t>.</a:t>
            </a:r>
          </a:p>
          <a:p>
            <a:pPr marL="854075" indent="-285750" algn="just">
              <a:buFont typeface="Wingdings" panose="05000000000000000000" pitchFamily="2" charset="2"/>
              <a:buChar char="§"/>
            </a:pPr>
            <a:r>
              <a:rPr lang="en-US" sz="1750" dirty="0">
                <a:solidFill>
                  <a:srgbClr val="000000"/>
                </a:solidFill>
              </a:rPr>
              <a:t>Verifying the source of the internal or external data supporting the assertion, and testing the data to determine their accuracy, completeness and relevance.</a:t>
            </a:r>
          </a:p>
          <a:p>
            <a:pPr marL="854075" indent="-285750" algn="just">
              <a:buFont typeface="Wingdings" panose="05000000000000000000" pitchFamily="2" charset="2"/>
              <a:buChar char="§"/>
            </a:pPr>
            <a:r>
              <a:rPr lang="en-US" sz="1750" dirty="0">
                <a:solidFill>
                  <a:srgbClr val="000000"/>
                </a:solidFill>
              </a:rPr>
              <a:t>Evaluating the reasonableness of any significant assumptions on which the assertion is based.</a:t>
            </a:r>
          </a:p>
          <a:p>
            <a:pPr marL="720725" indent="0" algn="just">
              <a:buNone/>
            </a:pPr>
            <a:endParaRPr lang="en-US" sz="1750" dirty="0">
              <a:solidFill>
                <a:srgbClr val="000000"/>
              </a:solidFill>
            </a:endParaRPr>
          </a:p>
          <a:p>
            <a:pPr marL="720725" indent="0" algn="just">
              <a:buNone/>
            </a:pPr>
            <a:endParaRPr lang="en-US" sz="1750" dirty="0">
              <a:solidFill>
                <a:srgbClr val="000000"/>
              </a:solidFill>
            </a:endParaRPr>
          </a:p>
          <a:p>
            <a:pPr marL="720725" indent="0" algn="just">
              <a:buNone/>
            </a:pPr>
            <a:endParaRPr lang="en-US" sz="1750" dirty="0">
              <a:solidFill>
                <a:srgbClr val="000000"/>
              </a:solidFill>
            </a:endParaRPr>
          </a:p>
          <a:p>
            <a:pPr algn="just"/>
            <a:endParaRPr lang="en-US" sz="1750" b="1" i="0" u="none" strike="noStrike" baseline="0" dirty="0">
              <a:solidFill>
                <a:srgbClr val="000000"/>
              </a:solidFill>
            </a:endParaRPr>
          </a:p>
        </p:txBody>
      </p:sp>
    </p:spTree>
    <p:extLst>
      <p:ext uri="{BB962C8B-B14F-4D97-AF65-F5344CB8AC3E}">
        <p14:creationId xmlns:p14="http://schemas.microsoft.com/office/powerpoint/2010/main" val="2024979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104C0-3BE9-937B-871A-364FF5B95A43}"/>
            </a:ext>
          </a:extLst>
        </p:cNvPr>
        <p:cNvGrpSpPr/>
        <p:nvPr/>
      </p:nvGrpSpPr>
      <p:grpSpPr>
        <a:xfrm>
          <a:off x="0" y="0"/>
          <a:ext cx="0" cy="0"/>
          <a:chOff x="0" y="0"/>
          <a:chExt cx="0" cy="0"/>
        </a:xfrm>
      </p:grpSpPr>
      <p:sp>
        <p:nvSpPr>
          <p:cNvPr id="2" name="Rectangle 10">
            <a:extLst>
              <a:ext uri="{FF2B5EF4-FFF2-40B4-BE49-F238E27FC236}">
                <a16:creationId xmlns:a16="http://schemas.microsoft.com/office/drawing/2014/main" id="{4E51D3D5-D4B6-CADB-7661-3DC9EDC26A22}"/>
              </a:ext>
            </a:extLst>
          </p:cNvPr>
          <p:cNvSpPr txBox="1">
            <a:spLocks noChangeArrowheads="1"/>
          </p:cNvSpPr>
          <p:nvPr/>
        </p:nvSpPr>
        <p:spPr>
          <a:xfrm>
            <a:off x="457200" y="914400"/>
            <a:ext cx="11591862" cy="5638798"/>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
            <a:extLst>
              <a:ext uri="{FF2B5EF4-FFF2-40B4-BE49-F238E27FC236}">
                <a16:creationId xmlns:a16="http://schemas.microsoft.com/office/drawing/2014/main" id="{B35F016F-FB05-408E-DAE2-F393B2071567}"/>
              </a:ext>
            </a:extLst>
          </p:cNvPr>
          <p:cNvSpPr>
            <a:spLocks noChangeArrowheads="1"/>
          </p:cNvSpPr>
          <p:nvPr/>
        </p:nvSpPr>
        <p:spPr bwMode="auto">
          <a:xfrm>
            <a:off x="3789122" y="6458295"/>
            <a:ext cx="3744704" cy="261297"/>
          </a:xfrm>
          <a:prstGeom prst="rect">
            <a:avLst/>
          </a:prstGeom>
          <a:noFill/>
          <a:ln w="9525">
            <a:noFill/>
            <a:miter lim="800000"/>
            <a:headEnd/>
            <a:tailEnd/>
          </a:ln>
        </p:spPr>
        <p:txBody>
          <a:bodyPr wrap="square" lIns="80968" tIns="40485" rIns="80968" bIns="40485">
            <a:spAutoFit/>
          </a:bodyPr>
          <a:lstStyle/>
          <a:p>
            <a:pPr marL="0" marR="0" lvl="0" indent="0" algn="ctr" defTabSz="808496" rtl="0" eaLnBrk="1" fontAlgn="auto" latinLnBrk="0" hangingPunct="1">
              <a:lnSpc>
                <a:spcPts val="1415"/>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Mukesh Manish &amp; Kalpesh, Chartered Accountants</a:t>
            </a:r>
          </a:p>
        </p:txBody>
      </p:sp>
      <p:sp>
        <p:nvSpPr>
          <p:cNvPr id="14" name="Slide Number Placeholder 7">
            <a:extLst>
              <a:ext uri="{FF2B5EF4-FFF2-40B4-BE49-F238E27FC236}">
                <a16:creationId xmlns:a16="http://schemas.microsoft.com/office/drawing/2014/main" id="{785B04C4-563F-8B0E-A151-36F28B430367}"/>
              </a:ext>
            </a:extLst>
          </p:cNvPr>
          <p:cNvSpPr txBox="1">
            <a:spLocks/>
          </p:cNvSpPr>
          <p:nvPr/>
        </p:nvSpPr>
        <p:spPr bwMode="auto">
          <a:xfrm>
            <a:off x="0" y="6489259"/>
            <a:ext cx="12180639" cy="398238"/>
          </a:xfrm>
          <a:prstGeom prst="rect">
            <a:avLst/>
          </a:prstGeom>
          <a:solidFill>
            <a:schemeClr val="accent1"/>
          </a:solidFill>
          <a:ln w="9525">
            <a:noFill/>
            <a:miter lim="800000"/>
            <a:headEnd/>
            <a:tailEnd/>
          </a:ln>
        </p:spPr>
        <p:txBody>
          <a:bodyPr lIns="90683" tIns="0" rIns="90683" bIns="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rPr>
              <a:t>Page - </a:t>
            </a:r>
            <a:fld id="{BD7DE130-A03E-476D-9927-B206A4B83F0B}" type="slidenum">
              <a:rPr kumimoji="0" lang="en-US" altLang="en-US" sz="12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4114BC2-5883-F3A1-C68C-ACEDE7196B2F}"/>
              </a:ext>
            </a:extLst>
          </p:cNvPr>
          <p:cNvSpPr txBox="1">
            <a:spLocks noChangeArrowheads="1"/>
          </p:cNvSpPr>
          <p:nvPr/>
        </p:nvSpPr>
        <p:spPr>
          <a:xfrm>
            <a:off x="472199" y="812800"/>
            <a:ext cx="11358312" cy="5467695"/>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kumimoji="0" lang="en-US" sz="1800" b="1" kern="1200" cap="none" spc="0" normalizeH="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4" name="Rectangle 1">
            <a:extLst>
              <a:ext uri="{FF2B5EF4-FFF2-40B4-BE49-F238E27FC236}">
                <a16:creationId xmlns:a16="http://schemas.microsoft.com/office/drawing/2014/main" id="{C1950E9F-4F62-63C2-22FE-E4F89A381B20}"/>
              </a:ext>
            </a:extLst>
          </p:cNvPr>
          <p:cNvSpPr>
            <a:spLocks noChangeArrowheads="1"/>
          </p:cNvSpPr>
          <p:nvPr/>
        </p:nvSpPr>
        <p:spPr bwMode="auto">
          <a:xfrm>
            <a:off x="75764" y="6543144"/>
            <a:ext cx="1831940" cy="261297"/>
          </a:xfrm>
          <a:prstGeom prst="rect">
            <a:avLst/>
          </a:prstGeom>
          <a:noFill/>
          <a:ln w="9525">
            <a:noFill/>
            <a:miter lim="800000"/>
            <a:headEnd/>
            <a:tailEnd/>
          </a:ln>
        </p:spPr>
        <p:txBody>
          <a:bodyPr wrap="square" lIns="80968" tIns="40485" rIns="80968" bIns="40485">
            <a:spAutoFit/>
          </a:bodyPr>
          <a:lstStyle/>
          <a:p>
            <a:pPr marL="0" marR="0" lvl="0" indent="0" algn="l" defTabSz="808516" rtl="0" eaLnBrk="1" fontAlgn="auto" latinLnBrk="0" hangingPunct="1">
              <a:lnSpc>
                <a:spcPts val="1414"/>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Privileged &amp; Confidential</a:t>
            </a:r>
          </a:p>
        </p:txBody>
      </p:sp>
      <p:cxnSp>
        <p:nvCxnSpPr>
          <p:cNvPr id="6" name="Straight Connector 5">
            <a:extLst>
              <a:ext uri="{FF2B5EF4-FFF2-40B4-BE49-F238E27FC236}">
                <a16:creationId xmlns:a16="http://schemas.microsoft.com/office/drawing/2014/main" id="{6E5B13A2-853F-6B5B-40D8-7CBEB5309E54}"/>
              </a:ext>
            </a:extLst>
          </p:cNvPr>
          <p:cNvCxnSpPr>
            <a:cxnSpLocks/>
          </p:cNvCxnSpPr>
          <p:nvPr/>
        </p:nvCxnSpPr>
        <p:spPr>
          <a:xfrm>
            <a:off x="495585" y="706349"/>
            <a:ext cx="1133492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66775445-A6BB-A0F5-373C-826AED99871F}"/>
              </a:ext>
            </a:extLst>
          </p:cNvPr>
          <p:cNvSpPr txBox="1">
            <a:spLocks/>
          </p:cNvSpPr>
          <p:nvPr/>
        </p:nvSpPr>
        <p:spPr>
          <a:xfrm>
            <a:off x="381349" y="39688"/>
            <a:ext cx="12420251" cy="798512"/>
          </a:xfrm>
          <a:prstGeom prst="rect">
            <a:avLst/>
          </a:prstGeom>
        </p:spPr>
        <p:txBody>
          <a:bodyPr lIns="89865" tIns="44932" rIns="89865" bIns="44932"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SA 550 (Revised) on Related Parties – Key Aspects</a:t>
            </a:r>
            <a:endPar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endParaRPr>
          </a:p>
        </p:txBody>
      </p:sp>
      <p:sp>
        <p:nvSpPr>
          <p:cNvPr id="3" name="Rectangle 1">
            <a:extLst>
              <a:ext uri="{FF2B5EF4-FFF2-40B4-BE49-F238E27FC236}">
                <a16:creationId xmlns:a16="http://schemas.microsoft.com/office/drawing/2014/main" id="{94BF1C63-38DB-C327-3BD3-7052E993760E}"/>
              </a:ext>
            </a:extLst>
          </p:cNvPr>
          <p:cNvSpPr>
            <a:spLocks noChangeArrowheads="1"/>
          </p:cNvSpPr>
          <p:nvPr/>
        </p:nvSpPr>
        <p:spPr bwMode="auto">
          <a:xfrm>
            <a:off x="3598157" y="6542267"/>
            <a:ext cx="3744704" cy="261297"/>
          </a:xfrm>
          <a:prstGeom prst="rect">
            <a:avLst/>
          </a:prstGeom>
          <a:noFill/>
          <a:ln w="9525">
            <a:noFill/>
            <a:miter lim="800000"/>
            <a:headEnd/>
            <a:tailEnd/>
          </a:ln>
        </p:spPr>
        <p:txBody>
          <a:bodyPr wrap="square" lIns="80968" tIns="40485" rIns="80968" bIns="40485">
            <a:spAutoFit/>
          </a:bodyPr>
          <a:lstStyle/>
          <a:p>
            <a:pPr algn="ctr" defTabSz="808496">
              <a:lnSpc>
                <a:spcPts val="1415"/>
              </a:lnSpc>
              <a:defRPr/>
            </a:pPr>
            <a:r>
              <a:rPr lang="en-US" sz="1200" dirty="0">
                <a:solidFill>
                  <a:schemeClr val="bg1"/>
                </a:solidFill>
              </a:rPr>
              <a:t>Mukesh Manish &amp; Kalpesh, Chartered Accountants</a:t>
            </a:r>
          </a:p>
        </p:txBody>
      </p:sp>
      <p:sp>
        <p:nvSpPr>
          <p:cNvPr id="7" name="Rectangle 10">
            <a:extLst>
              <a:ext uri="{FF2B5EF4-FFF2-40B4-BE49-F238E27FC236}">
                <a16:creationId xmlns:a16="http://schemas.microsoft.com/office/drawing/2014/main" id="{C79D58EC-6B30-2E93-5606-6038346A2CC6}"/>
              </a:ext>
            </a:extLst>
          </p:cNvPr>
          <p:cNvSpPr txBox="1">
            <a:spLocks noChangeArrowheads="1"/>
          </p:cNvSpPr>
          <p:nvPr/>
        </p:nvSpPr>
        <p:spPr>
          <a:xfrm>
            <a:off x="472198" y="811901"/>
            <a:ext cx="11334925" cy="5638798"/>
          </a:xfrm>
          <a:prstGeom prst="rect">
            <a:avLst/>
          </a:prstGeom>
        </p:spPr>
        <p:txBody>
          <a:bodyPr vert="horz" lIns="101885" tIns="50941" rIns="101885" bIns="5094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750" b="1" i="0" u="none" strike="noStrike" baseline="0" dirty="0">
                <a:solidFill>
                  <a:srgbClr val="000000"/>
                </a:solidFill>
              </a:rPr>
              <a:t> Key requirements under SA – 550 (Contd.)</a:t>
            </a:r>
            <a:endParaRPr lang="en-US" sz="1750" b="1" dirty="0">
              <a:solidFill>
                <a:srgbClr val="000000"/>
              </a:solidFill>
            </a:endParaRPr>
          </a:p>
          <a:p>
            <a:pPr marL="630238" indent="-320675" algn="just">
              <a:buFont typeface="Wingdings" panose="05000000000000000000" pitchFamily="2" charset="2"/>
              <a:buChar char="Ø"/>
            </a:pPr>
            <a:r>
              <a:rPr lang="en-US" sz="1750" dirty="0">
                <a:solidFill>
                  <a:srgbClr val="000000"/>
                </a:solidFill>
              </a:rPr>
              <a:t> Assertion in relation to arm’s length (Contd.)</a:t>
            </a:r>
          </a:p>
          <a:p>
            <a:pPr marL="854075" indent="-285750" algn="just">
              <a:buFont typeface="Wingdings" panose="05000000000000000000" pitchFamily="2" charset="2"/>
              <a:buChar char="§"/>
            </a:pPr>
            <a:r>
              <a:rPr lang="en-US" sz="1750" dirty="0">
                <a:solidFill>
                  <a:srgbClr val="000000"/>
                </a:solidFill>
              </a:rPr>
              <a:t>Comparison of terms and pricing with identical/ similar transactions with one/ more third parties</a:t>
            </a:r>
          </a:p>
          <a:p>
            <a:pPr marL="854075" indent="-285750" algn="just">
              <a:buFont typeface="Wingdings" panose="05000000000000000000" pitchFamily="2" charset="2"/>
              <a:buChar char="§"/>
            </a:pPr>
            <a:r>
              <a:rPr lang="en-US" sz="1750" dirty="0">
                <a:solidFill>
                  <a:srgbClr val="000000"/>
                </a:solidFill>
              </a:rPr>
              <a:t>Consideration of information in relation to open market price/ available in the public domain</a:t>
            </a:r>
          </a:p>
          <a:p>
            <a:pPr marL="854075" indent="-285750" algn="just">
              <a:buFont typeface="Wingdings" panose="05000000000000000000" pitchFamily="2" charset="2"/>
              <a:buChar char="§"/>
            </a:pPr>
            <a:r>
              <a:rPr lang="en-US" sz="1750" dirty="0">
                <a:solidFill>
                  <a:srgbClr val="000000"/>
                </a:solidFill>
              </a:rPr>
              <a:t>Engagement of experts for determination of market value/ arm’s length price (under Transfer Pricing Rules)</a:t>
            </a:r>
          </a:p>
          <a:p>
            <a:pPr marL="568325" indent="0" algn="just">
              <a:buNone/>
            </a:pPr>
            <a:endParaRPr lang="en-US" sz="1750" b="1" i="0" u="none" strike="noStrike" baseline="0" dirty="0">
              <a:solidFill>
                <a:srgbClr val="000000"/>
              </a:solidFill>
            </a:endParaRPr>
          </a:p>
          <a:p>
            <a:pPr marL="568325" indent="-304800" algn="just">
              <a:buNone/>
            </a:pPr>
            <a:r>
              <a:rPr lang="en-US" sz="1750" b="1" i="0" u="none" strike="noStrike" baseline="0" dirty="0">
                <a:solidFill>
                  <a:srgbClr val="000000"/>
                </a:solidFill>
              </a:rPr>
              <a:t>Examples for related party transactions and possible ways for evaluation of arm’s length:</a:t>
            </a:r>
          </a:p>
          <a:p>
            <a:pPr marL="568325" indent="0" algn="just">
              <a:buNone/>
            </a:pPr>
            <a:endParaRPr lang="en-US" sz="1750" dirty="0">
              <a:solidFill>
                <a:srgbClr val="000000"/>
              </a:solidFill>
            </a:endParaRPr>
          </a:p>
          <a:p>
            <a:pPr marL="854075" indent="-285750" algn="just">
              <a:buFont typeface="Wingdings" panose="05000000000000000000" pitchFamily="2" charset="2"/>
              <a:buChar char="§"/>
            </a:pPr>
            <a:endParaRPr lang="en-US" sz="1750" dirty="0">
              <a:solidFill>
                <a:srgbClr val="000000"/>
              </a:solidFill>
            </a:endParaRPr>
          </a:p>
          <a:p>
            <a:pPr marL="854075" indent="-285750" algn="just">
              <a:buFont typeface="Wingdings" panose="05000000000000000000" pitchFamily="2" charset="2"/>
              <a:buChar char="§"/>
            </a:pPr>
            <a:endParaRPr lang="en-US" sz="800" dirty="0">
              <a:solidFill>
                <a:srgbClr val="000000"/>
              </a:solidFill>
            </a:endParaRPr>
          </a:p>
          <a:p>
            <a:pPr marL="568325" indent="-284163" algn="just">
              <a:buNone/>
            </a:pPr>
            <a:r>
              <a:rPr lang="en-US" sz="1750" b="1" i="0" u="none" strike="noStrike" baseline="0" dirty="0">
                <a:solidFill>
                  <a:srgbClr val="000000"/>
                </a:solidFill>
              </a:rPr>
              <a:t> </a:t>
            </a:r>
            <a:endParaRPr lang="en-US" sz="1750" dirty="0">
              <a:solidFill>
                <a:srgbClr val="000000"/>
              </a:solidFill>
            </a:endParaRPr>
          </a:p>
        </p:txBody>
      </p:sp>
      <p:graphicFrame>
        <p:nvGraphicFramePr>
          <p:cNvPr id="8" name="Table 7">
            <a:extLst>
              <a:ext uri="{FF2B5EF4-FFF2-40B4-BE49-F238E27FC236}">
                <a16:creationId xmlns:a16="http://schemas.microsoft.com/office/drawing/2014/main" id="{A42C7BF4-A6DA-B2C4-89CE-6659664B8D90}"/>
              </a:ext>
            </a:extLst>
          </p:cNvPr>
          <p:cNvGraphicFramePr>
            <a:graphicFrameLocks noGrp="1"/>
          </p:cNvGraphicFramePr>
          <p:nvPr>
            <p:extLst>
              <p:ext uri="{D42A27DB-BD31-4B8C-83A1-F6EECF244321}">
                <p14:modId xmlns:p14="http://schemas.microsoft.com/office/powerpoint/2010/main" val="769091500"/>
              </p:ext>
            </p:extLst>
          </p:nvPr>
        </p:nvGraphicFramePr>
        <p:xfrm>
          <a:off x="891758" y="3413052"/>
          <a:ext cx="10722746" cy="2794000"/>
        </p:xfrm>
        <a:graphic>
          <a:graphicData uri="http://schemas.openxmlformats.org/drawingml/2006/table">
            <a:tbl>
              <a:tblPr firstRow="1" bandRow="1">
                <a:tableStyleId>{5C22544A-7EE6-4342-B048-85BDC9FD1C3A}</a:tableStyleId>
              </a:tblPr>
              <a:tblGrid>
                <a:gridCol w="1455202">
                  <a:extLst>
                    <a:ext uri="{9D8B030D-6E8A-4147-A177-3AD203B41FA5}">
                      <a16:colId xmlns:a16="http://schemas.microsoft.com/office/drawing/2014/main" val="1188638073"/>
                    </a:ext>
                  </a:extLst>
                </a:gridCol>
                <a:gridCol w="9267544">
                  <a:extLst>
                    <a:ext uri="{9D8B030D-6E8A-4147-A177-3AD203B41FA5}">
                      <a16:colId xmlns:a16="http://schemas.microsoft.com/office/drawing/2014/main" val="463016514"/>
                    </a:ext>
                  </a:extLst>
                </a:gridCol>
              </a:tblGrid>
              <a:tr h="370840">
                <a:tc>
                  <a:txBody>
                    <a:bodyPr/>
                    <a:lstStyle/>
                    <a:p>
                      <a:pPr algn="ctr"/>
                      <a:r>
                        <a:rPr lang="en-US" sz="1700" dirty="0"/>
                        <a:t>Transactions</a:t>
                      </a:r>
                    </a:p>
                  </a:txBody>
                  <a:tcPr/>
                </a:tc>
                <a:tc>
                  <a:txBody>
                    <a:bodyPr/>
                    <a:lstStyle/>
                    <a:p>
                      <a:pPr algn="ctr"/>
                      <a:r>
                        <a:rPr lang="en-US" sz="1700" dirty="0"/>
                        <a:t>Possible ways for evaluation of arm’s length</a:t>
                      </a:r>
                    </a:p>
                  </a:txBody>
                  <a:tcPr/>
                </a:tc>
                <a:extLst>
                  <a:ext uri="{0D108BD9-81ED-4DB2-BD59-A6C34878D82A}">
                    <a16:rowId xmlns:a16="http://schemas.microsoft.com/office/drawing/2014/main" val="301204120"/>
                  </a:ext>
                </a:extLst>
              </a:tr>
              <a:tr h="370840">
                <a:tc>
                  <a:txBody>
                    <a:bodyPr/>
                    <a:lstStyle/>
                    <a:p>
                      <a:r>
                        <a:rPr lang="en-US" sz="1700" dirty="0"/>
                        <a:t>Sale of Goods</a:t>
                      </a:r>
                    </a:p>
                  </a:txBody>
                  <a:tcPr/>
                </a:tc>
                <a:tc>
                  <a:txBody>
                    <a:bodyPr/>
                    <a:lstStyle/>
                    <a:p>
                      <a:pPr marL="285750" indent="-285750">
                        <a:buFont typeface="Arial" panose="020B0604020202020204" pitchFamily="34" charset="0"/>
                        <a:buChar char="•"/>
                      </a:pPr>
                      <a:r>
                        <a:rPr lang="en-US" sz="1700" dirty="0"/>
                        <a:t>The price (and terms) at which same/ similar goods are sold to third parties</a:t>
                      </a:r>
                    </a:p>
                    <a:p>
                      <a:pPr marL="285750" indent="-285750">
                        <a:buFont typeface="Arial" panose="020B0604020202020204" pitchFamily="34" charset="0"/>
                        <a:buChar char="•"/>
                      </a:pPr>
                      <a:r>
                        <a:rPr lang="en-US" sz="1700" dirty="0"/>
                        <a:t>Standard Price list/ Pricing Policy</a:t>
                      </a:r>
                    </a:p>
                    <a:p>
                      <a:pPr marL="285750" indent="-285750">
                        <a:buFont typeface="Arial" panose="020B0604020202020204" pitchFamily="34" charset="0"/>
                        <a:buChar char="•"/>
                      </a:pPr>
                      <a:r>
                        <a:rPr lang="en-US" sz="1700" dirty="0"/>
                        <a:t>Market Price of the goods</a:t>
                      </a:r>
                    </a:p>
                    <a:p>
                      <a:pPr marL="285750" indent="-285750">
                        <a:buFont typeface="Arial" panose="020B0604020202020204" pitchFamily="34" charset="0"/>
                        <a:buChar char="•"/>
                      </a:pPr>
                      <a:r>
                        <a:rPr lang="en-US" sz="1700" dirty="0"/>
                        <a:t>Comparison of gross margins in the tested transaction vis-à-vis similar transactions with third parties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t>Comparison of gross margins in the tested transaction vis-à-vis gross margins earned by comparable companies in transactions with independent parties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t>Comparison of operating margins in the tested transaction vis-à-vis operating margins prescribed under Safe </a:t>
                      </a:r>
                      <a:r>
                        <a:rPr lang="en-US" sz="1700" dirty="0" err="1"/>
                        <a:t>Harbour</a:t>
                      </a:r>
                      <a:r>
                        <a:rPr lang="en-US" sz="1700" dirty="0"/>
                        <a:t> Rules (Transfer Pricing) / Net margins earned by comparable companies in transactions with independent parties</a:t>
                      </a:r>
                    </a:p>
                  </a:txBody>
                  <a:tcPr/>
                </a:tc>
                <a:extLst>
                  <a:ext uri="{0D108BD9-81ED-4DB2-BD59-A6C34878D82A}">
                    <a16:rowId xmlns:a16="http://schemas.microsoft.com/office/drawing/2014/main" val="781398066"/>
                  </a:ext>
                </a:extLst>
              </a:tr>
            </a:tbl>
          </a:graphicData>
        </a:graphic>
      </p:graphicFrame>
    </p:spTree>
    <p:extLst>
      <p:ext uri="{BB962C8B-B14F-4D97-AF65-F5344CB8AC3E}">
        <p14:creationId xmlns:p14="http://schemas.microsoft.com/office/powerpoint/2010/main" val="2559842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6DA86-2A68-A301-531C-C41637418AE6}"/>
            </a:ext>
          </a:extLst>
        </p:cNvPr>
        <p:cNvGrpSpPr/>
        <p:nvPr/>
      </p:nvGrpSpPr>
      <p:grpSpPr>
        <a:xfrm>
          <a:off x="0" y="0"/>
          <a:ext cx="0" cy="0"/>
          <a:chOff x="0" y="0"/>
          <a:chExt cx="0" cy="0"/>
        </a:xfrm>
      </p:grpSpPr>
      <p:sp>
        <p:nvSpPr>
          <p:cNvPr id="2" name="Rectangle 10">
            <a:extLst>
              <a:ext uri="{FF2B5EF4-FFF2-40B4-BE49-F238E27FC236}">
                <a16:creationId xmlns:a16="http://schemas.microsoft.com/office/drawing/2014/main" id="{9ADCB345-EAEF-3AF1-00D6-91E7228BB671}"/>
              </a:ext>
            </a:extLst>
          </p:cNvPr>
          <p:cNvSpPr txBox="1">
            <a:spLocks noChangeArrowheads="1"/>
          </p:cNvSpPr>
          <p:nvPr/>
        </p:nvSpPr>
        <p:spPr>
          <a:xfrm>
            <a:off x="457200" y="914400"/>
            <a:ext cx="11591862" cy="5638798"/>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
            <a:extLst>
              <a:ext uri="{FF2B5EF4-FFF2-40B4-BE49-F238E27FC236}">
                <a16:creationId xmlns:a16="http://schemas.microsoft.com/office/drawing/2014/main" id="{D38D90A0-8EA5-5F9B-5DDC-E9C4C55ED691}"/>
              </a:ext>
            </a:extLst>
          </p:cNvPr>
          <p:cNvSpPr>
            <a:spLocks noChangeArrowheads="1"/>
          </p:cNvSpPr>
          <p:nvPr/>
        </p:nvSpPr>
        <p:spPr bwMode="auto">
          <a:xfrm>
            <a:off x="3789122" y="6458295"/>
            <a:ext cx="3744704" cy="261297"/>
          </a:xfrm>
          <a:prstGeom prst="rect">
            <a:avLst/>
          </a:prstGeom>
          <a:noFill/>
          <a:ln w="9525">
            <a:noFill/>
            <a:miter lim="800000"/>
            <a:headEnd/>
            <a:tailEnd/>
          </a:ln>
        </p:spPr>
        <p:txBody>
          <a:bodyPr wrap="square" lIns="80968" tIns="40485" rIns="80968" bIns="40485">
            <a:spAutoFit/>
          </a:bodyPr>
          <a:lstStyle/>
          <a:p>
            <a:pPr marL="0" marR="0" lvl="0" indent="0" algn="ctr" defTabSz="808496" rtl="0" eaLnBrk="1" fontAlgn="auto" latinLnBrk="0" hangingPunct="1">
              <a:lnSpc>
                <a:spcPts val="1415"/>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Mukesh Manish &amp; Kalpesh, Chartered Accountants</a:t>
            </a:r>
          </a:p>
        </p:txBody>
      </p:sp>
      <p:sp>
        <p:nvSpPr>
          <p:cNvPr id="14" name="Slide Number Placeholder 7">
            <a:extLst>
              <a:ext uri="{FF2B5EF4-FFF2-40B4-BE49-F238E27FC236}">
                <a16:creationId xmlns:a16="http://schemas.microsoft.com/office/drawing/2014/main" id="{4D48C0CA-2AC2-359F-9435-3504E80E615D}"/>
              </a:ext>
            </a:extLst>
          </p:cNvPr>
          <p:cNvSpPr txBox="1">
            <a:spLocks/>
          </p:cNvSpPr>
          <p:nvPr/>
        </p:nvSpPr>
        <p:spPr bwMode="auto">
          <a:xfrm>
            <a:off x="0" y="6489259"/>
            <a:ext cx="12180639" cy="398238"/>
          </a:xfrm>
          <a:prstGeom prst="rect">
            <a:avLst/>
          </a:prstGeom>
          <a:solidFill>
            <a:schemeClr val="accent1"/>
          </a:solidFill>
          <a:ln w="9525">
            <a:noFill/>
            <a:miter lim="800000"/>
            <a:headEnd/>
            <a:tailEnd/>
          </a:ln>
        </p:spPr>
        <p:txBody>
          <a:bodyPr lIns="90683" tIns="0" rIns="90683" bIns="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rPr>
              <a:t>Page - </a:t>
            </a:r>
            <a:fld id="{BD7DE130-A03E-476D-9927-B206A4B83F0B}" type="slidenum">
              <a:rPr kumimoji="0" lang="en-US" altLang="en-US" sz="12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895391E-89AD-C280-0817-04CFCE99E74A}"/>
              </a:ext>
            </a:extLst>
          </p:cNvPr>
          <p:cNvSpPr txBox="1">
            <a:spLocks noChangeArrowheads="1"/>
          </p:cNvSpPr>
          <p:nvPr/>
        </p:nvSpPr>
        <p:spPr>
          <a:xfrm>
            <a:off x="472199" y="812800"/>
            <a:ext cx="11358312" cy="5467695"/>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kumimoji="0" lang="en-US" sz="1800" b="1" kern="1200" cap="none" spc="0" normalizeH="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4" name="Rectangle 1">
            <a:extLst>
              <a:ext uri="{FF2B5EF4-FFF2-40B4-BE49-F238E27FC236}">
                <a16:creationId xmlns:a16="http://schemas.microsoft.com/office/drawing/2014/main" id="{AE91690E-1CAD-7DE4-9A8C-65D4ECDDA4D3}"/>
              </a:ext>
            </a:extLst>
          </p:cNvPr>
          <p:cNvSpPr>
            <a:spLocks noChangeArrowheads="1"/>
          </p:cNvSpPr>
          <p:nvPr/>
        </p:nvSpPr>
        <p:spPr bwMode="auto">
          <a:xfrm>
            <a:off x="75764" y="6543144"/>
            <a:ext cx="1831940" cy="261297"/>
          </a:xfrm>
          <a:prstGeom prst="rect">
            <a:avLst/>
          </a:prstGeom>
          <a:noFill/>
          <a:ln w="9525">
            <a:noFill/>
            <a:miter lim="800000"/>
            <a:headEnd/>
            <a:tailEnd/>
          </a:ln>
        </p:spPr>
        <p:txBody>
          <a:bodyPr wrap="square" lIns="80968" tIns="40485" rIns="80968" bIns="40485">
            <a:spAutoFit/>
          </a:bodyPr>
          <a:lstStyle/>
          <a:p>
            <a:pPr marL="0" marR="0" lvl="0" indent="0" algn="l" defTabSz="808516" rtl="0" eaLnBrk="1" fontAlgn="auto" latinLnBrk="0" hangingPunct="1">
              <a:lnSpc>
                <a:spcPts val="1414"/>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Privileged &amp; Confidential</a:t>
            </a:r>
          </a:p>
        </p:txBody>
      </p:sp>
      <p:cxnSp>
        <p:nvCxnSpPr>
          <p:cNvPr id="6" name="Straight Connector 5">
            <a:extLst>
              <a:ext uri="{FF2B5EF4-FFF2-40B4-BE49-F238E27FC236}">
                <a16:creationId xmlns:a16="http://schemas.microsoft.com/office/drawing/2014/main" id="{F2E88540-B59E-7C40-111C-40679D7B5A5F}"/>
              </a:ext>
            </a:extLst>
          </p:cNvPr>
          <p:cNvCxnSpPr>
            <a:cxnSpLocks/>
          </p:cNvCxnSpPr>
          <p:nvPr/>
        </p:nvCxnSpPr>
        <p:spPr>
          <a:xfrm>
            <a:off x="495585" y="706349"/>
            <a:ext cx="1133492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64DF360C-117C-2963-B060-980AEB13A458}"/>
              </a:ext>
            </a:extLst>
          </p:cNvPr>
          <p:cNvSpPr txBox="1">
            <a:spLocks/>
          </p:cNvSpPr>
          <p:nvPr/>
        </p:nvSpPr>
        <p:spPr>
          <a:xfrm>
            <a:off x="381349" y="39688"/>
            <a:ext cx="12420251" cy="798512"/>
          </a:xfrm>
          <a:prstGeom prst="rect">
            <a:avLst/>
          </a:prstGeom>
        </p:spPr>
        <p:txBody>
          <a:bodyPr lIns="89865" tIns="44932" rIns="89865" bIns="44932"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SA 550 (Revised) on Related Parties – Key Aspects</a:t>
            </a:r>
            <a:endPar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endParaRPr>
          </a:p>
        </p:txBody>
      </p:sp>
      <p:sp>
        <p:nvSpPr>
          <p:cNvPr id="3" name="Rectangle 1">
            <a:extLst>
              <a:ext uri="{FF2B5EF4-FFF2-40B4-BE49-F238E27FC236}">
                <a16:creationId xmlns:a16="http://schemas.microsoft.com/office/drawing/2014/main" id="{D401D929-0D75-1BF5-A796-0E81879049BD}"/>
              </a:ext>
            </a:extLst>
          </p:cNvPr>
          <p:cNvSpPr>
            <a:spLocks noChangeArrowheads="1"/>
          </p:cNvSpPr>
          <p:nvPr/>
        </p:nvSpPr>
        <p:spPr bwMode="auto">
          <a:xfrm>
            <a:off x="3598157" y="6542267"/>
            <a:ext cx="3744704" cy="261297"/>
          </a:xfrm>
          <a:prstGeom prst="rect">
            <a:avLst/>
          </a:prstGeom>
          <a:noFill/>
          <a:ln w="9525">
            <a:noFill/>
            <a:miter lim="800000"/>
            <a:headEnd/>
            <a:tailEnd/>
          </a:ln>
        </p:spPr>
        <p:txBody>
          <a:bodyPr wrap="square" lIns="80968" tIns="40485" rIns="80968" bIns="40485">
            <a:spAutoFit/>
          </a:bodyPr>
          <a:lstStyle/>
          <a:p>
            <a:pPr algn="ctr" defTabSz="808496">
              <a:lnSpc>
                <a:spcPts val="1415"/>
              </a:lnSpc>
              <a:defRPr/>
            </a:pPr>
            <a:r>
              <a:rPr lang="en-US" sz="1200" dirty="0">
                <a:solidFill>
                  <a:schemeClr val="bg1"/>
                </a:solidFill>
              </a:rPr>
              <a:t>Mukesh Manish &amp; Kalpesh, Chartered Accountants</a:t>
            </a:r>
          </a:p>
        </p:txBody>
      </p:sp>
      <p:sp>
        <p:nvSpPr>
          <p:cNvPr id="7" name="Rectangle 10">
            <a:extLst>
              <a:ext uri="{FF2B5EF4-FFF2-40B4-BE49-F238E27FC236}">
                <a16:creationId xmlns:a16="http://schemas.microsoft.com/office/drawing/2014/main" id="{EC2A36F6-9171-BFB5-D43C-8A5E4CD6140A}"/>
              </a:ext>
            </a:extLst>
          </p:cNvPr>
          <p:cNvSpPr txBox="1">
            <a:spLocks noChangeArrowheads="1"/>
          </p:cNvSpPr>
          <p:nvPr/>
        </p:nvSpPr>
        <p:spPr>
          <a:xfrm>
            <a:off x="472198" y="811901"/>
            <a:ext cx="11334925" cy="5638798"/>
          </a:xfrm>
          <a:prstGeom prst="rect">
            <a:avLst/>
          </a:prstGeom>
        </p:spPr>
        <p:txBody>
          <a:bodyPr vert="horz" lIns="101885" tIns="50941" rIns="101885" bIns="5094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68325" indent="-284163" algn="just">
              <a:buNone/>
            </a:pPr>
            <a:r>
              <a:rPr lang="en-US" sz="1750" b="1" i="0" u="none" strike="noStrike" baseline="0" dirty="0">
                <a:solidFill>
                  <a:srgbClr val="000000"/>
                </a:solidFill>
              </a:rPr>
              <a:t> Examples for related party transactions and possible ways for evaluation of arm’s length:</a:t>
            </a:r>
          </a:p>
          <a:p>
            <a:pPr marL="568325" indent="0" algn="just">
              <a:buNone/>
            </a:pPr>
            <a:endParaRPr lang="en-US" sz="1750" dirty="0">
              <a:solidFill>
                <a:srgbClr val="000000"/>
              </a:solidFill>
            </a:endParaRPr>
          </a:p>
        </p:txBody>
      </p:sp>
      <p:graphicFrame>
        <p:nvGraphicFramePr>
          <p:cNvPr id="8" name="Table 7">
            <a:extLst>
              <a:ext uri="{FF2B5EF4-FFF2-40B4-BE49-F238E27FC236}">
                <a16:creationId xmlns:a16="http://schemas.microsoft.com/office/drawing/2014/main" id="{B869F12E-945E-5FA5-46BA-634D005E079B}"/>
              </a:ext>
            </a:extLst>
          </p:cNvPr>
          <p:cNvGraphicFramePr>
            <a:graphicFrameLocks noGrp="1"/>
          </p:cNvGraphicFramePr>
          <p:nvPr>
            <p:extLst>
              <p:ext uri="{D42A27DB-BD31-4B8C-83A1-F6EECF244321}">
                <p14:modId xmlns:p14="http://schemas.microsoft.com/office/powerpoint/2010/main" val="2027589988"/>
              </p:ext>
            </p:extLst>
          </p:nvPr>
        </p:nvGraphicFramePr>
        <p:xfrm>
          <a:off x="912078" y="1224280"/>
          <a:ext cx="10722746" cy="4272280"/>
        </p:xfrm>
        <a:graphic>
          <a:graphicData uri="http://schemas.openxmlformats.org/drawingml/2006/table">
            <a:tbl>
              <a:tblPr firstRow="1" bandRow="1">
                <a:tableStyleId>{5C22544A-7EE6-4342-B048-85BDC9FD1C3A}</a:tableStyleId>
              </a:tblPr>
              <a:tblGrid>
                <a:gridCol w="1455202">
                  <a:extLst>
                    <a:ext uri="{9D8B030D-6E8A-4147-A177-3AD203B41FA5}">
                      <a16:colId xmlns:a16="http://schemas.microsoft.com/office/drawing/2014/main" val="361587336"/>
                    </a:ext>
                  </a:extLst>
                </a:gridCol>
                <a:gridCol w="9267544">
                  <a:extLst>
                    <a:ext uri="{9D8B030D-6E8A-4147-A177-3AD203B41FA5}">
                      <a16:colId xmlns:a16="http://schemas.microsoft.com/office/drawing/2014/main" val="745917243"/>
                    </a:ext>
                  </a:extLst>
                </a:gridCol>
              </a:tblGrid>
              <a:tr h="370840">
                <a:tc>
                  <a:txBody>
                    <a:bodyPr/>
                    <a:lstStyle/>
                    <a:p>
                      <a:pPr algn="ctr"/>
                      <a:r>
                        <a:rPr lang="en-US" sz="1700" dirty="0"/>
                        <a:t>Transactions</a:t>
                      </a:r>
                    </a:p>
                  </a:txBody>
                  <a:tcPr/>
                </a:tc>
                <a:tc>
                  <a:txBody>
                    <a:bodyPr/>
                    <a:lstStyle/>
                    <a:p>
                      <a:pPr algn="ctr"/>
                      <a:r>
                        <a:rPr lang="en-US" sz="1700" dirty="0"/>
                        <a:t>Possible ways for evaluation of arm’s length</a:t>
                      </a:r>
                    </a:p>
                  </a:txBody>
                  <a:tcPr/>
                </a:tc>
                <a:extLst>
                  <a:ext uri="{0D108BD9-81ED-4DB2-BD59-A6C34878D82A}">
                    <a16:rowId xmlns:a16="http://schemas.microsoft.com/office/drawing/2014/main" val="938373022"/>
                  </a:ext>
                </a:extLst>
              </a:tr>
              <a:tr h="370840">
                <a:tc>
                  <a:txBody>
                    <a:bodyPr/>
                    <a:lstStyle/>
                    <a:p>
                      <a:r>
                        <a:rPr lang="en-US" sz="1700" dirty="0"/>
                        <a:t>Availing Services</a:t>
                      </a:r>
                    </a:p>
                  </a:txBody>
                  <a:tcPr/>
                </a:tc>
                <a:tc>
                  <a:txBody>
                    <a:bodyPr/>
                    <a:lstStyle/>
                    <a:p>
                      <a:pPr marL="285750" indent="-285750">
                        <a:buFont typeface="Arial" panose="020B0604020202020204" pitchFamily="34" charset="0"/>
                        <a:buChar char="•"/>
                      </a:pPr>
                      <a:r>
                        <a:rPr lang="en-US" sz="1700" dirty="0"/>
                        <a:t>Similar to “Sale of Goods” discussed above. Additionally, ascertaining the need, benefit and actual receipt of services may also be an important aspect.</a:t>
                      </a:r>
                    </a:p>
                  </a:txBody>
                  <a:tcPr/>
                </a:tc>
                <a:extLst>
                  <a:ext uri="{0D108BD9-81ED-4DB2-BD59-A6C34878D82A}">
                    <a16:rowId xmlns:a16="http://schemas.microsoft.com/office/drawing/2014/main" val="565291022"/>
                  </a:ext>
                </a:extLst>
              </a:tr>
              <a:tr h="370840">
                <a:tc>
                  <a:txBody>
                    <a:bodyPr/>
                    <a:lstStyle/>
                    <a:p>
                      <a:r>
                        <a:rPr lang="en-US" sz="1700" dirty="0"/>
                        <a:t>Leasing of Premises/ Land and building</a:t>
                      </a:r>
                    </a:p>
                  </a:txBody>
                  <a:tcPr/>
                </a:tc>
                <a:tc>
                  <a:txBody>
                    <a:bodyPr/>
                    <a:lstStyle/>
                    <a:p>
                      <a:pPr marL="285750" indent="-285750">
                        <a:buFont typeface="Arial" panose="020B0604020202020204" pitchFamily="34" charset="0"/>
                        <a:buChar char="•"/>
                      </a:pPr>
                      <a:r>
                        <a:rPr lang="en-US" sz="1700" dirty="0"/>
                        <a:t>Market rent for similar properties in the same area based on publicly available information, like websites where properties are listed for leasing</a:t>
                      </a:r>
                    </a:p>
                    <a:p>
                      <a:pPr marL="285750" indent="-285750">
                        <a:buFont typeface="Arial" panose="020B0604020202020204" pitchFamily="34" charset="0"/>
                        <a:buChar char="•"/>
                      </a:pPr>
                      <a:r>
                        <a:rPr lang="en-US" sz="1700" dirty="0"/>
                        <a:t>Annual rental value (fixed by the local authorities for levy of taxes), subject to the same being a fair representative of the market rent and are up-to-date</a:t>
                      </a:r>
                    </a:p>
                    <a:p>
                      <a:pPr marL="285750" indent="-285750">
                        <a:buFont typeface="Arial" panose="020B0604020202020204" pitchFamily="34" charset="0"/>
                        <a:buChar char="•"/>
                      </a:pPr>
                      <a:r>
                        <a:rPr lang="en-US" sz="1700" dirty="0"/>
                        <a:t>Professional rental assessment (Direct Comparison approach, Land yield assessment approach etc.)</a:t>
                      </a:r>
                    </a:p>
                  </a:txBody>
                  <a:tcPr/>
                </a:tc>
                <a:extLst>
                  <a:ext uri="{0D108BD9-81ED-4DB2-BD59-A6C34878D82A}">
                    <a16:rowId xmlns:a16="http://schemas.microsoft.com/office/drawing/2014/main" val="1009886962"/>
                  </a:ext>
                </a:extLst>
              </a:tr>
              <a:tr h="370840">
                <a:tc>
                  <a:txBody>
                    <a:bodyPr/>
                    <a:lstStyle/>
                    <a:p>
                      <a:r>
                        <a:rPr lang="en-US" sz="1700" dirty="0"/>
                        <a:t>Fee for Corporate Guarantee</a:t>
                      </a:r>
                    </a:p>
                  </a:txBody>
                  <a:tcPr/>
                </a:tc>
                <a:tc>
                  <a:txBody>
                    <a:bodyPr/>
                    <a:lstStyle/>
                    <a:p>
                      <a:pPr marL="285750" indent="-285750">
                        <a:buFont typeface="Arial" panose="020B0604020202020204" pitchFamily="34" charset="0"/>
                        <a:buChar char="•"/>
                      </a:pPr>
                      <a:r>
                        <a:rPr lang="en-US" sz="1700" dirty="0"/>
                        <a:t>It is important to understand the rationale behind one entity providing guarantee to the borrowings of the other entity. </a:t>
                      </a:r>
                    </a:p>
                    <a:p>
                      <a:pPr marL="285750" indent="-285750">
                        <a:buFont typeface="Arial" panose="020B0604020202020204" pitchFamily="34" charset="0"/>
                        <a:buChar char="•"/>
                      </a:pPr>
                      <a:r>
                        <a:rPr lang="en-US" sz="1700" dirty="0"/>
                        <a:t>Where the guarantee has resulted in borrowing at cheaper interest rate, the fee for guarantee may be fixed at a fair share of savings in interest on account of furnishing the guarantee.</a:t>
                      </a:r>
                    </a:p>
                    <a:p>
                      <a:pPr marL="285750" indent="-285750">
                        <a:buFont typeface="Arial" panose="020B0604020202020204" pitchFamily="34" charset="0"/>
                        <a:buChar char="•"/>
                      </a:pPr>
                      <a:r>
                        <a:rPr lang="en-US" sz="1700" dirty="0"/>
                        <a:t>Where the guarantee has enabled the other entity to borrow funds, guarantee charges that would have been charged by banks/ financial institutions, duly factoring in the relevant aspects like credit rating of the borrower, credit risk etc. may be a good indicator of arm’s length price.</a:t>
                      </a:r>
                    </a:p>
                  </a:txBody>
                  <a:tcPr/>
                </a:tc>
                <a:extLst>
                  <a:ext uri="{0D108BD9-81ED-4DB2-BD59-A6C34878D82A}">
                    <a16:rowId xmlns:a16="http://schemas.microsoft.com/office/drawing/2014/main" val="317134466"/>
                  </a:ext>
                </a:extLst>
              </a:tr>
            </a:tbl>
          </a:graphicData>
        </a:graphic>
      </p:graphicFrame>
    </p:spTree>
    <p:extLst>
      <p:ext uri="{BB962C8B-B14F-4D97-AF65-F5344CB8AC3E}">
        <p14:creationId xmlns:p14="http://schemas.microsoft.com/office/powerpoint/2010/main" val="3163794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AF955-325F-0B1E-A3CC-1B18459AFE21}"/>
            </a:ext>
          </a:extLst>
        </p:cNvPr>
        <p:cNvGrpSpPr/>
        <p:nvPr/>
      </p:nvGrpSpPr>
      <p:grpSpPr>
        <a:xfrm>
          <a:off x="0" y="0"/>
          <a:ext cx="0" cy="0"/>
          <a:chOff x="0" y="0"/>
          <a:chExt cx="0" cy="0"/>
        </a:xfrm>
      </p:grpSpPr>
      <p:sp>
        <p:nvSpPr>
          <p:cNvPr id="2" name="Rectangle 10">
            <a:extLst>
              <a:ext uri="{FF2B5EF4-FFF2-40B4-BE49-F238E27FC236}">
                <a16:creationId xmlns:a16="http://schemas.microsoft.com/office/drawing/2014/main" id="{C5F785C1-17A3-ECDE-8C4D-56ADC2E19680}"/>
              </a:ext>
            </a:extLst>
          </p:cNvPr>
          <p:cNvSpPr txBox="1">
            <a:spLocks noChangeArrowheads="1"/>
          </p:cNvSpPr>
          <p:nvPr/>
        </p:nvSpPr>
        <p:spPr>
          <a:xfrm>
            <a:off x="457200" y="914400"/>
            <a:ext cx="11591862" cy="5638798"/>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
            <a:extLst>
              <a:ext uri="{FF2B5EF4-FFF2-40B4-BE49-F238E27FC236}">
                <a16:creationId xmlns:a16="http://schemas.microsoft.com/office/drawing/2014/main" id="{99F3CD28-3CF4-C1B9-83AA-45199CF8442E}"/>
              </a:ext>
            </a:extLst>
          </p:cNvPr>
          <p:cNvSpPr>
            <a:spLocks noChangeArrowheads="1"/>
          </p:cNvSpPr>
          <p:nvPr/>
        </p:nvSpPr>
        <p:spPr bwMode="auto">
          <a:xfrm>
            <a:off x="3789122" y="6458295"/>
            <a:ext cx="3744704" cy="261297"/>
          </a:xfrm>
          <a:prstGeom prst="rect">
            <a:avLst/>
          </a:prstGeom>
          <a:noFill/>
          <a:ln w="9525">
            <a:noFill/>
            <a:miter lim="800000"/>
            <a:headEnd/>
            <a:tailEnd/>
          </a:ln>
        </p:spPr>
        <p:txBody>
          <a:bodyPr wrap="square" lIns="80968" tIns="40485" rIns="80968" bIns="40485">
            <a:spAutoFit/>
          </a:bodyPr>
          <a:lstStyle/>
          <a:p>
            <a:pPr marL="0" marR="0" lvl="0" indent="0" algn="ctr" defTabSz="808496" rtl="0" eaLnBrk="1" fontAlgn="auto" latinLnBrk="0" hangingPunct="1">
              <a:lnSpc>
                <a:spcPts val="1415"/>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Mukesh Manish &amp; Kalpesh, Chartered Accountants</a:t>
            </a:r>
          </a:p>
        </p:txBody>
      </p:sp>
      <p:sp>
        <p:nvSpPr>
          <p:cNvPr id="14" name="Slide Number Placeholder 7">
            <a:extLst>
              <a:ext uri="{FF2B5EF4-FFF2-40B4-BE49-F238E27FC236}">
                <a16:creationId xmlns:a16="http://schemas.microsoft.com/office/drawing/2014/main" id="{1D2871B5-AFF5-2449-79D4-8F7AB0665964}"/>
              </a:ext>
            </a:extLst>
          </p:cNvPr>
          <p:cNvSpPr txBox="1">
            <a:spLocks/>
          </p:cNvSpPr>
          <p:nvPr/>
        </p:nvSpPr>
        <p:spPr bwMode="auto">
          <a:xfrm>
            <a:off x="0" y="6489259"/>
            <a:ext cx="12180639" cy="398238"/>
          </a:xfrm>
          <a:prstGeom prst="rect">
            <a:avLst/>
          </a:prstGeom>
          <a:solidFill>
            <a:schemeClr val="accent1"/>
          </a:solidFill>
          <a:ln w="9525">
            <a:noFill/>
            <a:miter lim="800000"/>
            <a:headEnd/>
            <a:tailEnd/>
          </a:ln>
        </p:spPr>
        <p:txBody>
          <a:bodyPr lIns="90683" tIns="0" rIns="90683" bIns="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rPr>
              <a:t>Page - </a:t>
            </a:r>
            <a:fld id="{BD7DE130-A03E-476D-9927-B206A4B83F0B}" type="slidenum">
              <a:rPr kumimoji="0" lang="en-US" altLang="en-US" sz="12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ACF2565-BFBB-F83C-4B6D-54933F5AC54F}"/>
              </a:ext>
            </a:extLst>
          </p:cNvPr>
          <p:cNvSpPr txBox="1">
            <a:spLocks noChangeArrowheads="1"/>
          </p:cNvSpPr>
          <p:nvPr/>
        </p:nvSpPr>
        <p:spPr>
          <a:xfrm>
            <a:off x="472199" y="812800"/>
            <a:ext cx="11358312" cy="5467695"/>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kumimoji="0" lang="en-US" sz="1800" b="1" kern="1200" cap="none" spc="0" normalizeH="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4" name="Rectangle 1">
            <a:extLst>
              <a:ext uri="{FF2B5EF4-FFF2-40B4-BE49-F238E27FC236}">
                <a16:creationId xmlns:a16="http://schemas.microsoft.com/office/drawing/2014/main" id="{672D103C-157F-B94C-ABAA-E9A912F17311}"/>
              </a:ext>
            </a:extLst>
          </p:cNvPr>
          <p:cNvSpPr>
            <a:spLocks noChangeArrowheads="1"/>
          </p:cNvSpPr>
          <p:nvPr/>
        </p:nvSpPr>
        <p:spPr bwMode="auto">
          <a:xfrm>
            <a:off x="75764" y="6543144"/>
            <a:ext cx="1831940" cy="261297"/>
          </a:xfrm>
          <a:prstGeom prst="rect">
            <a:avLst/>
          </a:prstGeom>
          <a:noFill/>
          <a:ln w="9525">
            <a:noFill/>
            <a:miter lim="800000"/>
            <a:headEnd/>
            <a:tailEnd/>
          </a:ln>
        </p:spPr>
        <p:txBody>
          <a:bodyPr wrap="square" lIns="80968" tIns="40485" rIns="80968" bIns="40485">
            <a:spAutoFit/>
          </a:bodyPr>
          <a:lstStyle/>
          <a:p>
            <a:pPr marL="0" marR="0" lvl="0" indent="0" algn="l" defTabSz="808516" rtl="0" eaLnBrk="1" fontAlgn="auto" latinLnBrk="0" hangingPunct="1">
              <a:lnSpc>
                <a:spcPts val="1414"/>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Privileged &amp; Confidential</a:t>
            </a:r>
          </a:p>
        </p:txBody>
      </p:sp>
      <p:cxnSp>
        <p:nvCxnSpPr>
          <p:cNvPr id="6" name="Straight Connector 5">
            <a:extLst>
              <a:ext uri="{FF2B5EF4-FFF2-40B4-BE49-F238E27FC236}">
                <a16:creationId xmlns:a16="http://schemas.microsoft.com/office/drawing/2014/main" id="{C55F3C87-A5F6-12F7-FD6A-264A8F775F3A}"/>
              </a:ext>
            </a:extLst>
          </p:cNvPr>
          <p:cNvCxnSpPr>
            <a:cxnSpLocks/>
          </p:cNvCxnSpPr>
          <p:nvPr/>
        </p:nvCxnSpPr>
        <p:spPr>
          <a:xfrm>
            <a:off x="495585" y="706349"/>
            <a:ext cx="1133492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79ED7EB-F117-C18A-D3C6-55D15088A4CA}"/>
              </a:ext>
            </a:extLst>
          </p:cNvPr>
          <p:cNvSpPr txBox="1">
            <a:spLocks/>
          </p:cNvSpPr>
          <p:nvPr/>
        </p:nvSpPr>
        <p:spPr>
          <a:xfrm>
            <a:off x="381349" y="39688"/>
            <a:ext cx="12420251" cy="798512"/>
          </a:xfrm>
          <a:prstGeom prst="rect">
            <a:avLst/>
          </a:prstGeom>
        </p:spPr>
        <p:txBody>
          <a:bodyPr lIns="89865" tIns="44932" rIns="89865" bIns="44932"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SA 550 (Revised) on Related Parties – Key Aspects</a:t>
            </a:r>
            <a:endPar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endParaRPr>
          </a:p>
        </p:txBody>
      </p:sp>
      <p:sp>
        <p:nvSpPr>
          <p:cNvPr id="3" name="Rectangle 1">
            <a:extLst>
              <a:ext uri="{FF2B5EF4-FFF2-40B4-BE49-F238E27FC236}">
                <a16:creationId xmlns:a16="http://schemas.microsoft.com/office/drawing/2014/main" id="{F2D39397-AC4A-F96A-26A4-DEF1AA856C2C}"/>
              </a:ext>
            </a:extLst>
          </p:cNvPr>
          <p:cNvSpPr>
            <a:spLocks noChangeArrowheads="1"/>
          </p:cNvSpPr>
          <p:nvPr/>
        </p:nvSpPr>
        <p:spPr bwMode="auto">
          <a:xfrm>
            <a:off x="3598157" y="6542267"/>
            <a:ext cx="3744704" cy="261297"/>
          </a:xfrm>
          <a:prstGeom prst="rect">
            <a:avLst/>
          </a:prstGeom>
          <a:noFill/>
          <a:ln w="9525">
            <a:noFill/>
            <a:miter lim="800000"/>
            <a:headEnd/>
            <a:tailEnd/>
          </a:ln>
        </p:spPr>
        <p:txBody>
          <a:bodyPr wrap="square" lIns="80968" tIns="40485" rIns="80968" bIns="40485">
            <a:spAutoFit/>
          </a:bodyPr>
          <a:lstStyle/>
          <a:p>
            <a:pPr algn="ctr" defTabSz="808496">
              <a:lnSpc>
                <a:spcPts val="1415"/>
              </a:lnSpc>
              <a:defRPr/>
            </a:pPr>
            <a:r>
              <a:rPr lang="en-US" sz="1200" dirty="0">
                <a:solidFill>
                  <a:schemeClr val="bg1"/>
                </a:solidFill>
              </a:rPr>
              <a:t>Mukesh Manish &amp; Kalpesh, Chartered Accountants</a:t>
            </a:r>
          </a:p>
        </p:txBody>
      </p:sp>
      <p:sp>
        <p:nvSpPr>
          <p:cNvPr id="7" name="Rectangle 10">
            <a:extLst>
              <a:ext uri="{FF2B5EF4-FFF2-40B4-BE49-F238E27FC236}">
                <a16:creationId xmlns:a16="http://schemas.microsoft.com/office/drawing/2014/main" id="{EE465458-0F05-F6A6-F752-CE5B989BE4B1}"/>
              </a:ext>
            </a:extLst>
          </p:cNvPr>
          <p:cNvSpPr txBox="1">
            <a:spLocks noChangeArrowheads="1"/>
          </p:cNvSpPr>
          <p:nvPr/>
        </p:nvSpPr>
        <p:spPr>
          <a:xfrm>
            <a:off x="472198" y="811901"/>
            <a:ext cx="11334925" cy="5638798"/>
          </a:xfrm>
          <a:prstGeom prst="rect">
            <a:avLst/>
          </a:prstGeom>
        </p:spPr>
        <p:txBody>
          <a:bodyPr vert="horz" lIns="101885" tIns="50941" rIns="101885" bIns="5094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750" b="1" i="0" u="none" strike="noStrike" baseline="0" dirty="0">
                <a:solidFill>
                  <a:srgbClr val="000000"/>
                </a:solidFill>
              </a:rPr>
              <a:t> Key requirements under SA – 550 (Contd.)</a:t>
            </a:r>
            <a:endParaRPr lang="en-US" sz="1700" b="1" i="0" u="none" strike="noStrike" baseline="0" dirty="0">
              <a:solidFill>
                <a:srgbClr val="000000"/>
              </a:solidFill>
            </a:endParaRPr>
          </a:p>
          <a:p>
            <a:pPr marL="457200" algn="just">
              <a:buFont typeface="Wingdings" panose="05000000000000000000" pitchFamily="2" charset="2"/>
              <a:buChar char="Ø"/>
            </a:pPr>
            <a:r>
              <a:rPr lang="en-US" sz="1700" dirty="0">
                <a:solidFill>
                  <a:srgbClr val="000000"/>
                </a:solidFill>
              </a:rPr>
              <a:t>Evaluation of appropriate accounting and disclosure</a:t>
            </a:r>
          </a:p>
          <a:p>
            <a:pPr marL="854075" indent="-285750" algn="just">
              <a:buFont typeface="Wingdings" panose="05000000000000000000" pitchFamily="2" charset="2"/>
              <a:buChar char="§"/>
            </a:pPr>
            <a:r>
              <a:rPr lang="en-US" sz="1700" dirty="0">
                <a:solidFill>
                  <a:srgbClr val="000000"/>
                </a:solidFill>
              </a:rPr>
              <a:t>Business rationale and substance of the transactions</a:t>
            </a:r>
          </a:p>
          <a:p>
            <a:pPr marL="854075" indent="-285750" algn="just">
              <a:buFont typeface="Wingdings" panose="05000000000000000000" pitchFamily="2" charset="2"/>
              <a:buChar char="§"/>
            </a:pPr>
            <a:r>
              <a:rPr lang="en-US" sz="1700" dirty="0">
                <a:solidFill>
                  <a:srgbClr val="000000"/>
                </a:solidFill>
              </a:rPr>
              <a:t>Key terms, conditions, or other important elements of the transactions</a:t>
            </a:r>
          </a:p>
          <a:p>
            <a:pPr marL="854075" indent="-285750" algn="just">
              <a:buFont typeface="Wingdings" panose="05000000000000000000" pitchFamily="2" charset="2"/>
              <a:buChar char="§"/>
            </a:pPr>
            <a:r>
              <a:rPr lang="en-US" sz="1700" dirty="0">
                <a:solidFill>
                  <a:srgbClr val="000000"/>
                </a:solidFill>
              </a:rPr>
              <a:t>Effect on the financial statements (including disclosures)</a:t>
            </a:r>
          </a:p>
          <a:p>
            <a:pPr marL="854075" indent="-285750" algn="just">
              <a:buFont typeface="Wingdings" panose="05000000000000000000" pitchFamily="2" charset="2"/>
              <a:buChar char="§"/>
            </a:pPr>
            <a:r>
              <a:rPr lang="en-US" sz="1700" dirty="0">
                <a:solidFill>
                  <a:srgbClr val="000000"/>
                </a:solidFill>
              </a:rPr>
              <a:t>Hidden costs/ off balance sheet exposures</a:t>
            </a:r>
          </a:p>
          <a:p>
            <a:pPr marL="457200" algn="just">
              <a:buFont typeface="Wingdings" panose="05000000000000000000" pitchFamily="2" charset="2"/>
              <a:buChar char="Ø"/>
            </a:pPr>
            <a:endParaRPr lang="en-US" sz="800" dirty="0">
              <a:solidFill>
                <a:srgbClr val="000000"/>
              </a:solidFill>
            </a:endParaRPr>
          </a:p>
          <a:p>
            <a:pPr marL="457200" algn="just">
              <a:buFont typeface="Wingdings" panose="05000000000000000000" pitchFamily="2" charset="2"/>
              <a:buChar char="Ø"/>
            </a:pPr>
            <a:r>
              <a:rPr lang="en-US" sz="1700" dirty="0">
                <a:solidFill>
                  <a:srgbClr val="000000"/>
                </a:solidFill>
              </a:rPr>
              <a:t>Written Representations</a:t>
            </a:r>
          </a:p>
          <a:p>
            <a:pPr marL="854075" indent="-285750" algn="just">
              <a:buFont typeface="Wingdings" panose="05000000000000000000" pitchFamily="2" charset="2"/>
              <a:buChar char="§"/>
            </a:pPr>
            <a:r>
              <a:rPr lang="en-US" sz="1700" dirty="0">
                <a:solidFill>
                  <a:srgbClr val="000000"/>
                </a:solidFill>
              </a:rPr>
              <a:t>Disclosure of identity, appropriate accounting and disclosure</a:t>
            </a:r>
          </a:p>
          <a:p>
            <a:pPr marL="854075" indent="-285750" algn="just">
              <a:buFont typeface="Wingdings" panose="05000000000000000000" pitchFamily="2" charset="2"/>
              <a:buChar char="§"/>
            </a:pPr>
            <a:r>
              <a:rPr lang="en-US" sz="1700" dirty="0">
                <a:solidFill>
                  <a:srgbClr val="000000"/>
                </a:solidFill>
              </a:rPr>
              <a:t>Key Terms and Conditions in respect of the transactions, Consistent conduct of the parties</a:t>
            </a:r>
          </a:p>
          <a:p>
            <a:pPr marL="854075" indent="-285750" algn="just">
              <a:buFont typeface="Wingdings" panose="05000000000000000000" pitchFamily="2" charset="2"/>
              <a:buChar char="§"/>
            </a:pPr>
            <a:r>
              <a:rPr lang="en-US" sz="1700" dirty="0">
                <a:solidFill>
                  <a:srgbClr val="000000"/>
                </a:solidFill>
              </a:rPr>
              <a:t>Need and benefit and actual utilization in the case of Services, arm’s length pricing.</a:t>
            </a:r>
          </a:p>
          <a:p>
            <a:pPr marL="854075" indent="-285750" algn="just">
              <a:buFont typeface="Wingdings" panose="05000000000000000000" pitchFamily="2" charset="2"/>
              <a:buChar char="§"/>
            </a:pPr>
            <a:endParaRPr lang="en-US" sz="1700" dirty="0">
              <a:solidFill>
                <a:srgbClr val="000000"/>
              </a:solidFill>
            </a:endParaRPr>
          </a:p>
        </p:txBody>
      </p:sp>
    </p:spTree>
    <p:extLst>
      <p:ext uri="{BB962C8B-B14F-4D97-AF65-F5344CB8AC3E}">
        <p14:creationId xmlns:p14="http://schemas.microsoft.com/office/powerpoint/2010/main" val="1992291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241D16E6-3041-B8A4-3527-A9FCA571529A}"/>
              </a:ext>
            </a:extLst>
          </p:cNvPr>
          <p:cNvSpPr txBox="1">
            <a:spLocks noChangeArrowheads="1"/>
          </p:cNvSpPr>
          <p:nvPr/>
        </p:nvSpPr>
        <p:spPr>
          <a:xfrm>
            <a:off x="457200" y="914400"/>
            <a:ext cx="11591862" cy="5638798"/>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
            <a:extLst>
              <a:ext uri="{FF2B5EF4-FFF2-40B4-BE49-F238E27FC236}">
                <a16:creationId xmlns:a16="http://schemas.microsoft.com/office/drawing/2014/main" id="{4AFB1051-EBE1-8CC0-3B3C-2E8349059588}"/>
              </a:ext>
            </a:extLst>
          </p:cNvPr>
          <p:cNvSpPr>
            <a:spLocks noChangeArrowheads="1"/>
          </p:cNvSpPr>
          <p:nvPr/>
        </p:nvSpPr>
        <p:spPr bwMode="auto">
          <a:xfrm>
            <a:off x="3789122" y="6458295"/>
            <a:ext cx="3744704" cy="261297"/>
          </a:xfrm>
          <a:prstGeom prst="rect">
            <a:avLst/>
          </a:prstGeom>
          <a:noFill/>
          <a:ln w="9525">
            <a:noFill/>
            <a:miter lim="800000"/>
            <a:headEnd/>
            <a:tailEnd/>
          </a:ln>
        </p:spPr>
        <p:txBody>
          <a:bodyPr wrap="square" lIns="80968" tIns="40485" rIns="80968" bIns="40485">
            <a:spAutoFit/>
          </a:bodyPr>
          <a:lstStyle/>
          <a:p>
            <a:pPr marL="0" marR="0" lvl="0" indent="0" algn="ctr" defTabSz="808496" rtl="0" eaLnBrk="1" fontAlgn="auto" latinLnBrk="0" hangingPunct="1">
              <a:lnSpc>
                <a:spcPts val="1415"/>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Mukesh Manish &amp; Kalpesh, Chartered Accountants</a:t>
            </a:r>
          </a:p>
        </p:txBody>
      </p:sp>
      <p:sp>
        <p:nvSpPr>
          <p:cNvPr id="14" name="Slide Number Placeholder 7">
            <a:extLst>
              <a:ext uri="{FF2B5EF4-FFF2-40B4-BE49-F238E27FC236}">
                <a16:creationId xmlns:a16="http://schemas.microsoft.com/office/drawing/2014/main" id="{861A751D-D75B-5F92-9B24-60610169265F}"/>
              </a:ext>
            </a:extLst>
          </p:cNvPr>
          <p:cNvSpPr txBox="1">
            <a:spLocks/>
          </p:cNvSpPr>
          <p:nvPr/>
        </p:nvSpPr>
        <p:spPr bwMode="auto">
          <a:xfrm>
            <a:off x="0" y="6489259"/>
            <a:ext cx="12180639" cy="398238"/>
          </a:xfrm>
          <a:prstGeom prst="rect">
            <a:avLst/>
          </a:prstGeom>
          <a:solidFill>
            <a:schemeClr val="accent1"/>
          </a:solidFill>
          <a:ln w="9525">
            <a:noFill/>
            <a:miter lim="800000"/>
            <a:headEnd/>
            <a:tailEnd/>
          </a:ln>
        </p:spPr>
        <p:txBody>
          <a:bodyPr lIns="90683" tIns="0" rIns="90683" bIns="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rPr>
              <a:t>Page - </a:t>
            </a:r>
            <a:fld id="{BD7DE130-A03E-476D-9927-B206A4B83F0B}" type="slidenum">
              <a:rPr kumimoji="0" lang="en-US" altLang="en-US" sz="12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4B23F3B-BCF4-C3AC-3E9E-71BD4E5C90C4}"/>
              </a:ext>
            </a:extLst>
          </p:cNvPr>
          <p:cNvSpPr txBox="1">
            <a:spLocks noChangeArrowheads="1"/>
          </p:cNvSpPr>
          <p:nvPr/>
        </p:nvSpPr>
        <p:spPr>
          <a:xfrm>
            <a:off x="472199" y="812800"/>
            <a:ext cx="11358312" cy="5467695"/>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kumimoji="0" lang="en-US" sz="1800" b="1" kern="1200" cap="none" spc="0" normalizeH="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4" name="Rectangle 1">
            <a:extLst>
              <a:ext uri="{FF2B5EF4-FFF2-40B4-BE49-F238E27FC236}">
                <a16:creationId xmlns:a16="http://schemas.microsoft.com/office/drawing/2014/main" id="{D46CD5CF-C58C-B205-BE4E-4661AF6DBFA9}"/>
              </a:ext>
            </a:extLst>
          </p:cNvPr>
          <p:cNvSpPr>
            <a:spLocks noChangeArrowheads="1"/>
          </p:cNvSpPr>
          <p:nvPr/>
        </p:nvSpPr>
        <p:spPr bwMode="auto">
          <a:xfrm>
            <a:off x="75764" y="6543144"/>
            <a:ext cx="1831940" cy="261297"/>
          </a:xfrm>
          <a:prstGeom prst="rect">
            <a:avLst/>
          </a:prstGeom>
          <a:noFill/>
          <a:ln w="9525">
            <a:noFill/>
            <a:miter lim="800000"/>
            <a:headEnd/>
            <a:tailEnd/>
          </a:ln>
        </p:spPr>
        <p:txBody>
          <a:bodyPr wrap="square" lIns="80968" tIns="40485" rIns="80968" bIns="40485">
            <a:spAutoFit/>
          </a:bodyPr>
          <a:lstStyle/>
          <a:p>
            <a:pPr marL="0" marR="0" lvl="0" indent="0" algn="l" defTabSz="808516" rtl="0" eaLnBrk="1" fontAlgn="auto" latinLnBrk="0" hangingPunct="1">
              <a:lnSpc>
                <a:spcPts val="1414"/>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Privileged &amp; Confidential</a:t>
            </a:r>
          </a:p>
        </p:txBody>
      </p:sp>
      <p:cxnSp>
        <p:nvCxnSpPr>
          <p:cNvPr id="6" name="Straight Connector 5">
            <a:extLst>
              <a:ext uri="{FF2B5EF4-FFF2-40B4-BE49-F238E27FC236}">
                <a16:creationId xmlns:a16="http://schemas.microsoft.com/office/drawing/2014/main" id="{A606CED6-A689-73BB-FB88-46D12903FFF0}"/>
              </a:ext>
            </a:extLst>
          </p:cNvPr>
          <p:cNvCxnSpPr>
            <a:cxnSpLocks/>
          </p:cNvCxnSpPr>
          <p:nvPr/>
        </p:nvCxnSpPr>
        <p:spPr>
          <a:xfrm>
            <a:off x="495585" y="706349"/>
            <a:ext cx="1133492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CC46DBED-BFCF-3D31-090F-8AD2815D05BA}"/>
              </a:ext>
            </a:extLst>
          </p:cNvPr>
          <p:cNvSpPr txBox="1">
            <a:spLocks/>
          </p:cNvSpPr>
          <p:nvPr/>
        </p:nvSpPr>
        <p:spPr>
          <a:xfrm>
            <a:off x="381349" y="39688"/>
            <a:ext cx="12420251" cy="798512"/>
          </a:xfrm>
          <a:prstGeom prst="rect">
            <a:avLst/>
          </a:prstGeom>
        </p:spPr>
        <p:txBody>
          <a:bodyPr lIns="89865" tIns="44932" rIns="89865" bIns="44932"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Quick Recap: Risk-based Audit of Financial Statements</a:t>
            </a:r>
            <a:endPar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endParaRPr>
          </a:p>
        </p:txBody>
      </p:sp>
      <p:sp>
        <p:nvSpPr>
          <p:cNvPr id="3" name="Rectangle 1">
            <a:extLst>
              <a:ext uri="{FF2B5EF4-FFF2-40B4-BE49-F238E27FC236}">
                <a16:creationId xmlns:a16="http://schemas.microsoft.com/office/drawing/2014/main" id="{06D433C9-8CF2-F540-3EEF-2DA965C81F87}"/>
              </a:ext>
            </a:extLst>
          </p:cNvPr>
          <p:cNvSpPr>
            <a:spLocks noChangeArrowheads="1"/>
          </p:cNvSpPr>
          <p:nvPr/>
        </p:nvSpPr>
        <p:spPr bwMode="auto">
          <a:xfrm>
            <a:off x="3598157" y="6542267"/>
            <a:ext cx="3744704" cy="261297"/>
          </a:xfrm>
          <a:prstGeom prst="rect">
            <a:avLst/>
          </a:prstGeom>
          <a:noFill/>
          <a:ln w="9525">
            <a:noFill/>
            <a:miter lim="800000"/>
            <a:headEnd/>
            <a:tailEnd/>
          </a:ln>
        </p:spPr>
        <p:txBody>
          <a:bodyPr wrap="square" lIns="80968" tIns="40485" rIns="80968" bIns="40485">
            <a:spAutoFit/>
          </a:bodyPr>
          <a:lstStyle/>
          <a:p>
            <a:pPr algn="ctr" defTabSz="808496">
              <a:lnSpc>
                <a:spcPts val="1415"/>
              </a:lnSpc>
              <a:defRPr/>
            </a:pPr>
            <a:r>
              <a:rPr lang="en-US" sz="1200" dirty="0">
                <a:solidFill>
                  <a:schemeClr val="bg1"/>
                </a:solidFill>
              </a:rPr>
              <a:t>Mukesh Manish &amp; Kalpesh, Chartered Accountants</a:t>
            </a:r>
          </a:p>
        </p:txBody>
      </p:sp>
      <p:pic>
        <p:nvPicPr>
          <p:cNvPr id="12" name="Picture 11">
            <a:extLst>
              <a:ext uri="{FF2B5EF4-FFF2-40B4-BE49-F238E27FC236}">
                <a16:creationId xmlns:a16="http://schemas.microsoft.com/office/drawing/2014/main" id="{08407890-C3BD-484D-6A04-E013EDB4796D}"/>
              </a:ext>
            </a:extLst>
          </p:cNvPr>
          <p:cNvPicPr>
            <a:picLocks noChangeAspect="1"/>
          </p:cNvPicPr>
          <p:nvPr/>
        </p:nvPicPr>
        <p:blipFill>
          <a:blip r:embed="rId2"/>
          <a:stretch>
            <a:fillRect/>
          </a:stretch>
        </p:blipFill>
        <p:spPr>
          <a:xfrm>
            <a:off x="4103364" y="2422386"/>
            <a:ext cx="3846838" cy="2110736"/>
          </a:xfrm>
          <a:prstGeom prst="rect">
            <a:avLst/>
          </a:prstGeom>
        </p:spPr>
      </p:pic>
      <p:pic>
        <p:nvPicPr>
          <p:cNvPr id="16" name="Picture 15">
            <a:extLst>
              <a:ext uri="{FF2B5EF4-FFF2-40B4-BE49-F238E27FC236}">
                <a16:creationId xmlns:a16="http://schemas.microsoft.com/office/drawing/2014/main" id="{4B620A7D-061F-92A3-E629-F2DA6E0EDC81}"/>
              </a:ext>
            </a:extLst>
          </p:cNvPr>
          <p:cNvPicPr>
            <a:picLocks noChangeAspect="1"/>
          </p:cNvPicPr>
          <p:nvPr/>
        </p:nvPicPr>
        <p:blipFill>
          <a:blip r:embed="rId3"/>
          <a:stretch>
            <a:fillRect/>
          </a:stretch>
        </p:blipFill>
        <p:spPr>
          <a:xfrm>
            <a:off x="8074523" y="3418857"/>
            <a:ext cx="3846838" cy="2966020"/>
          </a:xfrm>
          <a:prstGeom prst="rect">
            <a:avLst/>
          </a:prstGeom>
        </p:spPr>
      </p:pic>
      <p:pic>
        <p:nvPicPr>
          <p:cNvPr id="9" name="Picture 8">
            <a:extLst>
              <a:ext uri="{FF2B5EF4-FFF2-40B4-BE49-F238E27FC236}">
                <a16:creationId xmlns:a16="http://schemas.microsoft.com/office/drawing/2014/main" id="{B76D2F85-28BF-EE8D-112B-B2BE26C43058}"/>
              </a:ext>
            </a:extLst>
          </p:cNvPr>
          <p:cNvPicPr>
            <a:picLocks noChangeAspect="1"/>
          </p:cNvPicPr>
          <p:nvPr/>
        </p:nvPicPr>
        <p:blipFill>
          <a:blip r:embed="rId4"/>
          <a:stretch>
            <a:fillRect/>
          </a:stretch>
        </p:blipFill>
        <p:spPr>
          <a:xfrm>
            <a:off x="142938" y="925908"/>
            <a:ext cx="3930867" cy="3005957"/>
          </a:xfrm>
          <a:prstGeom prst="rect">
            <a:avLst/>
          </a:prstGeom>
        </p:spPr>
      </p:pic>
      <p:pic>
        <p:nvPicPr>
          <p:cNvPr id="21" name="Picture 20">
            <a:extLst>
              <a:ext uri="{FF2B5EF4-FFF2-40B4-BE49-F238E27FC236}">
                <a16:creationId xmlns:a16="http://schemas.microsoft.com/office/drawing/2014/main" id="{319BFB9F-4C14-AFAD-AC17-E2DFC2A1319F}"/>
              </a:ext>
            </a:extLst>
          </p:cNvPr>
          <p:cNvPicPr>
            <a:picLocks noChangeAspect="1"/>
          </p:cNvPicPr>
          <p:nvPr/>
        </p:nvPicPr>
        <p:blipFill>
          <a:blip r:embed="rId5"/>
          <a:stretch>
            <a:fillRect/>
          </a:stretch>
        </p:blipFill>
        <p:spPr>
          <a:xfrm>
            <a:off x="560173" y="3318407"/>
            <a:ext cx="2368004" cy="2575360"/>
          </a:xfrm>
          <a:prstGeom prst="rect">
            <a:avLst/>
          </a:prstGeom>
        </p:spPr>
      </p:pic>
    </p:spTree>
    <p:extLst>
      <p:ext uri="{BB962C8B-B14F-4D97-AF65-F5344CB8AC3E}">
        <p14:creationId xmlns:p14="http://schemas.microsoft.com/office/powerpoint/2010/main" val="606900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3C0C1-FDD8-C941-2687-06E2A5D4D593}"/>
            </a:ext>
          </a:extLst>
        </p:cNvPr>
        <p:cNvGrpSpPr/>
        <p:nvPr/>
      </p:nvGrpSpPr>
      <p:grpSpPr>
        <a:xfrm>
          <a:off x="0" y="0"/>
          <a:ext cx="0" cy="0"/>
          <a:chOff x="0" y="0"/>
          <a:chExt cx="0" cy="0"/>
        </a:xfrm>
      </p:grpSpPr>
      <p:sp>
        <p:nvSpPr>
          <p:cNvPr id="2" name="Rectangle 10">
            <a:extLst>
              <a:ext uri="{FF2B5EF4-FFF2-40B4-BE49-F238E27FC236}">
                <a16:creationId xmlns:a16="http://schemas.microsoft.com/office/drawing/2014/main" id="{D99E95A8-A376-4641-92D9-AB603EFB6CC2}"/>
              </a:ext>
            </a:extLst>
          </p:cNvPr>
          <p:cNvSpPr txBox="1">
            <a:spLocks noChangeArrowheads="1"/>
          </p:cNvSpPr>
          <p:nvPr/>
        </p:nvSpPr>
        <p:spPr>
          <a:xfrm>
            <a:off x="457200" y="914400"/>
            <a:ext cx="11591862" cy="5638798"/>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
            <a:extLst>
              <a:ext uri="{FF2B5EF4-FFF2-40B4-BE49-F238E27FC236}">
                <a16:creationId xmlns:a16="http://schemas.microsoft.com/office/drawing/2014/main" id="{99C791A3-55C0-7766-C2C2-323C88AD73F9}"/>
              </a:ext>
            </a:extLst>
          </p:cNvPr>
          <p:cNvSpPr>
            <a:spLocks noChangeArrowheads="1"/>
          </p:cNvSpPr>
          <p:nvPr/>
        </p:nvSpPr>
        <p:spPr bwMode="auto">
          <a:xfrm>
            <a:off x="3789122" y="6458295"/>
            <a:ext cx="3744704" cy="261297"/>
          </a:xfrm>
          <a:prstGeom prst="rect">
            <a:avLst/>
          </a:prstGeom>
          <a:noFill/>
          <a:ln w="9525">
            <a:noFill/>
            <a:miter lim="800000"/>
            <a:headEnd/>
            <a:tailEnd/>
          </a:ln>
        </p:spPr>
        <p:txBody>
          <a:bodyPr wrap="square" lIns="80968" tIns="40485" rIns="80968" bIns="40485">
            <a:spAutoFit/>
          </a:bodyPr>
          <a:lstStyle/>
          <a:p>
            <a:pPr marL="0" marR="0" lvl="0" indent="0" algn="ctr" defTabSz="808496" rtl="0" eaLnBrk="1" fontAlgn="auto" latinLnBrk="0" hangingPunct="1">
              <a:lnSpc>
                <a:spcPts val="1415"/>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Mukesh Manish &amp; Kalpesh, Chartered Accountants</a:t>
            </a:r>
          </a:p>
        </p:txBody>
      </p:sp>
      <p:sp>
        <p:nvSpPr>
          <p:cNvPr id="14" name="Slide Number Placeholder 7">
            <a:extLst>
              <a:ext uri="{FF2B5EF4-FFF2-40B4-BE49-F238E27FC236}">
                <a16:creationId xmlns:a16="http://schemas.microsoft.com/office/drawing/2014/main" id="{9116D5C9-38B7-DB5F-CEAB-2BB2F4A63096}"/>
              </a:ext>
            </a:extLst>
          </p:cNvPr>
          <p:cNvSpPr txBox="1">
            <a:spLocks/>
          </p:cNvSpPr>
          <p:nvPr/>
        </p:nvSpPr>
        <p:spPr bwMode="auto">
          <a:xfrm>
            <a:off x="0" y="6489259"/>
            <a:ext cx="12180639" cy="398238"/>
          </a:xfrm>
          <a:prstGeom prst="rect">
            <a:avLst/>
          </a:prstGeom>
          <a:solidFill>
            <a:schemeClr val="accent1"/>
          </a:solidFill>
          <a:ln w="9525">
            <a:noFill/>
            <a:miter lim="800000"/>
            <a:headEnd/>
            <a:tailEnd/>
          </a:ln>
        </p:spPr>
        <p:txBody>
          <a:bodyPr lIns="90683" tIns="0" rIns="90683" bIns="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rPr>
              <a:t>Page - </a:t>
            </a:r>
            <a:fld id="{BD7DE130-A03E-476D-9927-B206A4B83F0B}" type="slidenum">
              <a:rPr kumimoji="0" lang="en-US" altLang="en-US" sz="12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58E87CE-74B9-1E80-408D-4376AFF6106C}"/>
              </a:ext>
            </a:extLst>
          </p:cNvPr>
          <p:cNvSpPr txBox="1">
            <a:spLocks noChangeArrowheads="1"/>
          </p:cNvSpPr>
          <p:nvPr/>
        </p:nvSpPr>
        <p:spPr>
          <a:xfrm>
            <a:off x="472199" y="812800"/>
            <a:ext cx="11358312" cy="5467695"/>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kumimoji="0" lang="en-US" sz="1800" b="1" kern="1200" cap="none" spc="0" normalizeH="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4" name="Rectangle 1">
            <a:extLst>
              <a:ext uri="{FF2B5EF4-FFF2-40B4-BE49-F238E27FC236}">
                <a16:creationId xmlns:a16="http://schemas.microsoft.com/office/drawing/2014/main" id="{9C7BF278-CF20-3FA3-52F2-D495DFE67F63}"/>
              </a:ext>
            </a:extLst>
          </p:cNvPr>
          <p:cNvSpPr>
            <a:spLocks noChangeArrowheads="1"/>
          </p:cNvSpPr>
          <p:nvPr/>
        </p:nvSpPr>
        <p:spPr bwMode="auto">
          <a:xfrm>
            <a:off x="75764" y="6543144"/>
            <a:ext cx="1831940" cy="261297"/>
          </a:xfrm>
          <a:prstGeom prst="rect">
            <a:avLst/>
          </a:prstGeom>
          <a:noFill/>
          <a:ln w="9525">
            <a:noFill/>
            <a:miter lim="800000"/>
            <a:headEnd/>
            <a:tailEnd/>
          </a:ln>
        </p:spPr>
        <p:txBody>
          <a:bodyPr wrap="square" lIns="80968" tIns="40485" rIns="80968" bIns="40485">
            <a:spAutoFit/>
          </a:bodyPr>
          <a:lstStyle/>
          <a:p>
            <a:pPr marL="0" marR="0" lvl="0" indent="0" algn="l" defTabSz="808516" rtl="0" eaLnBrk="1" fontAlgn="auto" latinLnBrk="0" hangingPunct="1">
              <a:lnSpc>
                <a:spcPts val="1414"/>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Privileged &amp; Confidential</a:t>
            </a:r>
          </a:p>
        </p:txBody>
      </p:sp>
      <p:cxnSp>
        <p:nvCxnSpPr>
          <p:cNvPr id="6" name="Straight Connector 5">
            <a:extLst>
              <a:ext uri="{FF2B5EF4-FFF2-40B4-BE49-F238E27FC236}">
                <a16:creationId xmlns:a16="http://schemas.microsoft.com/office/drawing/2014/main" id="{BD0EEF5B-BDB8-B07D-A17C-F766B8E02744}"/>
              </a:ext>
            </a:extLst>
          </p:cNvPr>
          <p:cNvCxnSpPr>
            <a:cxnSpLocks/>
          </p:cNvCxnSpPr>
          <p:nvPr/>
        </p:nvCxnSpPr>
        <p:spPr>
          <a:xfrm>
            <a:off x="495585" y="706349"/>
            <a:ext cx="1133492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33A5A37E-58D8-E7A2-E260-7D326655C595}"/>
              </a:ext>
            </a:extLst>
          </p:cNvPr>
          <p:cNvSpPr txBox="1">
            <a:spLocks/>
          </p:cNvSpPr>
          <p:nvPr/>
        </p:nvSpPr>
        <p:spPr>
          <a:xfrm>
            <a:off x="381349" y="39688"/>
            <a:ext cx="12420251" cy="798512"/>
          </a:xfrm>
          <a:prstGeom prst="rect">
            <a:avLst/>
          </a:prstGeom>
        </p:spPr>
        <p:txBody>
          <a:bodyPr lIns="89865" tIns="44932" rIns="89865" bIns="44932"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Learnings from Regulatory reviews – Aspects </a:t>
            </a:r>
            <a:r>
              <a:rPr kumimoji="0" lang="en-US" sz="3600" b="1" i="0" u="none" strike="noStrike" kern="1200" cap="none" spc="0" normalizeH="0" baseline="0" noProof="0" dirty="0" err="1">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w.r.t.</a:t>
            </a:r>
            <a:r>
              <a:rPr kumimoji="0" lang="en-US"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 RPTs</a:t>
            </a:r>
            <a:endPar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endParaRPr>
          </a:p>
        </p:txBody>
      </p:sp>
      <p:sp>
        <p:nvSpPr>
          <p:cNvPr id="3" name="Rectangle 1">
            <a:extLst>
              <a:ext uri="{FF2B5EF4-FFF2-40B4-BE49-F238E27FC236}">
                <a16:creationId xmlns:a16="http://schemas.microsoft.com/office/drawing/2014/main" id="{C140A785-A6CB-7D5F-248D-A38C259F562A}"/>
              </a:ext>
            </a:extLst>
          </p:cNvPr>
          <p:cNvSpPr>
            <a:spLocks noChangeArrowheads="1"/>
          </p:cNvSpPr>
          <p:nvPr/>
        </p:nvSpPr>
        <p:spPr bwMode="auto">
          <a:xfrm>
            <a:off x="3598157" y="6542267"/>
            <a:ext cx="3744704" cy="261297"/>
          </a:xfrm>
          <a:prstGeom prst="rect">
            <a:avLst/>
          </a:prstGeom>
          <a:noFill/>
          <a:ln w="9525">
            <a:noFill/>
            <a:miter lim="800000"/>
            <a:headEnd/>
            <a:tailEnd/>
          </a:ln>
        </p:spPr>
        <p:txBody>
          <a:bodyPr wrap="square" lIns="80968" tIns="40485" rIns="80968" bIns="40485">
            <a:spAutoFit/>
          </a:bodyPr>
          <a:lstStyle/>
          <a:p>
            <a:pPr algn="ctr" defTabSz="808496">
              <a:lnSpc>
                <a:spcPts val="1415"/>
              </a:lnSpc>
              <a:defRPr/>
            </a:pPr>
            <a:r>
              <a:rPr lang="en-US" sz="1200" dirty="0">
                <a:solidFill>
                  <a:schemeClr val="bg1"/>
                </a:solidFill>
              </a:rPr>
              <a:t>Mukesh Manish &amp; Kalpesh, Chartered Accountants</a:t>
            </a:r>
          </a:p>
        </p:txBody>
      </p:sp>
      <p:graphicFrame>
        <p:nvGraphicFramePr>
          <p:cNvPr id="8" name="Table 7">
            <a:extLst>
              <a:ext uri="{FF2B5EF4-FFF2-40B4-BE49-F238E27FC236}">
                <a16:creationId xmlns:a16="http://schemas.microsoft.com/office/drawing/2014/main" id="{39C15125-CE54-F542-DDF4-FA4765D58F40}"/>
              </a:ext>
            </a:extLst>
          </p:cNvPr>
          <p:cNvGraphicFramePr>
            <a:graphicFrameLocks noGrp="1"/>
          </p:cNvGraphicFramePr>
          <p:nvPr>
            <p:extLst>
              <p:ext uri="{D42A27DB-BD31-4B8C-83A1-F6EECF244321}">
                <p14:modId xmlns:p14="http://schemas.microsoft.com/office/powerpoint/2010/main" val="3929327756"/>
              </p:ext>
            </p:extLst>
          </p:nvPr>
        </p:nvGraphicFramePr>
        <p:xfrm>
          <a:off x="589280" y="782090"/>
          <a:ext cx="11206480" cy="4587240"/>
        </p:xfrm>
        <a:graphic>
          <a:graphicData uri="http://schemas.openxmlformats.org/drawingml/2006/table">
            <a:tbl>
              <a:tblPr firstRow="1" bandRow="1">
                <a:tableStyleId>{5C22544A-7EE6-4342-B048-85BDC9FD1C3A}</a:tableStyleId>
              </a:tblPr>
              <a:tblGrid>
                <a:gridCol w="1869440">
                  <a:extLst>
                    <a:ext uri="{9D8B030D-6E8A-4147-A177-3AD203B41FA5}">
                      <a16:colId xmlns:a16="http://schemas.microsoft.com/office/drawing/2014/main" val="2709769031"/>
                    </a:ext>
                  </a:extLst>
                </a:gridCol>
                <a:gridCol w="1991360">
                  <a:extLst>
                    <a:ext uri="{9D8B030D-6E8A-4147-A177-3AD203B41FA5}">
                      <a16:colId xmlns:a16="http://schemas.microsoft.com/office/drawing/2014/main" val="460019229"/>
                    </a:ext>
                  </a:extLst>
                </a:gridCol>
                <a:gridCol w="7345680">
                  <a:extLst>
                    <a:ext uri="{9D8B030D-6E8A-4147-A177-3AD203B41FA5}">
                      <a16:colId xmlns:a16="http://schemas.microsoft.com/office/drawing/2014/main" val="997453637"/>
                    </a:ext>
                  </a:extLst>
                </a:gridCol>
              </a:tblGrid>
              <a:tr h="370840">
                <a:tc>
                  <a:txBody>
                    <a:bodyPr/>
                    <a:lstStyle/>
                    <a:p>
                      <a:pPr algn="ctr"/>
                      <a:r>
                        <a:rPr lang="en-US" sz="1700" dirty="0"/>
                        <a:t>Reference to Order/ Standards</a:t>
                      </a:r>
                    </a:p>
                  </a:txBody>
                  <a:tcPr/>
                </a:tc>
                <a:tc>
                  <a:txBody>
                    <a:bodyPr/>
                    <a:lstStyle/>
                    <a:p>
                      <a:pPr algn="ctr"/>
                      <a:r>
                        <a:rPr lang="en-US" sz="1700" dirty="0"/>
                        <a:t>Topic in relation to the observations</a:t>
                      </a:r>
                    </a:p>
                  </a:txBody>
                  <a:tcPr/>
                </a:tc>
                <a:tc>
                  <a:txBody>
                    <a:bodyPr/>
                    <a:lstStyle/>
                    <a:p>
                      <a:pPr algn="ctr"/>
                      <a:r>
                        <a:rPr lang="en-US" sz="1700" dirty="0"/>
                        <a:t>Explanations</a:t>
                      </a:r>
                    </a:p>
                  </a:txBody>
                  <a:tcPr/>
                </a:tc>
                <a:extLst>
                  <a:ext uri="{0D108BD9-81ED-4DB2-BD59-A6C34878D82A}">
                    <a16:rowId xmlns:a16="http://schemas.microsoft.com/office/drawing/2014/main" val="3963646912"/>
                  </a:ext>
                </a:extLst>
              </a:tr>
              <a:tr h="370840">
                <a:tc>
                  <a:txBody>
                    <a:bodyPr/>
                    <a:lstStyle/>
                    <a:p>
                      <a:pPr algn="just"/>
                      <a:r>
                        <a:rPr lang="en-US" sz="1700" dirty="0"/>
                        <a:t>NFRA Order - Coffee Day Global Limited (CDGL)</a:t>
                      </a:r>
                    </a:p>
                    <a:p>
                      <a:pPr algn="just"/>
                      <a:endParaRPr lang="en-US" sz="1700" dirty="0"/>
                    </a:p>
                    <a:p>
                      <a:pPr algn="just"/>
                      <a:r>
                        <a:rPr lang="en-US" sz="1700" dirty="0"/>
                        <a:t>CARO 2016,</a:t>
                      </a:r>
                    </a:p>
                    <a:p>
                      <a:pPr algn="just"/>
                      <a:r>
                        <a:rPr lang="en-US" sz="1700" dirty="0"/>
                        <a:t>SA 200, SA 240,</a:t>
                      </a:r>
                    </a:p>
                    <a:p>
                      <a:pPr algn="just"/>
                      <a:r>
                        <a:rPr lang="en-US" sz="1700" dirty="0"/>
                        <a:t>SA 315, SA 330 &amp;</a:t>
                      </a:r>
                    </a:p>
                    <a:p>
                      <a:pPr algn="just"/>
                      <a:r>
                        <a:rPr lang="en-US" sz="1700" dirty="0"/>
                        <a:t>SA 550.</a:t>
                      </a:r>
                    </a:p>
                  </a:txBody>
                  <a:tcPr/>
                </a:tc>
                <a:tc>
                  <a:txBody>
                    <a:bodyPr/>
                    <a:lstStyle/>
                    <a:p>
                      <a:pPr algn="just"/>
                      <a:r>
                        <a:rPr lang="en-US" sz="1700" dirty="0"/>
                        <a:t>Lapses in audit relating</a:t>
                      </a:r>
                    </a:p>
                    <a:p>
                      <a:pPr algn="just"/>
                      <a:r>
                        <a:rPr lang="en-US" sz="1700" dirty="0"/>
                        <a:t>to fraudulent</a:t>
                      </a:r>
                    </a:p>
                    <a:p>
                      <a:pPr algn="just"/>
                      <a:r>
                        <a:rPr lang="en-US" sz="1700" dirty="0"/>
                        <a:t>transactions</a:t>
                      </a:r>
                    </a:p>
                    <a:p>
                      <a:pPr algn="just"/>
                      <a:r>
                        <a:rPr lang="en-US" sz="1700" dirty="0"/>
                        <a:t>with related party (MAECL)</a:t>
                      </a:r>
                    </a:p>
                  </a:txBody>
                  <a:tcPr/>
                </a:tc>
                <a:tc>
                  <a:txBody>
                    <a:bodyPr/>
                    <a:lstStyle/>
                    <a:p>
                      <a:pPr algn="just"/>
                      <a:r>
                        <a:rPr lang="en-US" sz="1700" dirty="0"/>
                        <a:t>The company was involved in evergreening of loans and round tripping of funds with the ulterior motive of understating the loan to MACEL. These loans were never repaid by the group companies, but financial statements were manipulated to conceal the real picture. The financial positions of MACEL showed that it had negligible business operations, had negative net worth, and was used as conduit by promoters to siphon off money from company. These were sufficient evidence that MACEL lacked the financial strength to repay loans and accordingly recognition of impairment loss allowance and writing off of non-recoverable portion of loans was required to be made but Company did not do so and the Auditors did not question the management and did not perform any audit procedures to obtain sufficient and appropriate audit evidence to determine whether CDGL's decision in this regard was in accordance with provisions of IND AS 109. Therefore, it was held that the charge on this count stands proved and uphold that the Auditors have violated section 143(3) (e), 143(12) of the Act, CARO 2016 and SA 200, SA 240, SA 315, SA 330 and SA 550.</a:t>
                      </a:r>
                    </a:p>
                  </a:txBody>
                  <a:tcPr/>
                </a:tc>
                <a:extLst>
                  <a:ext uri="{0D108BD9-81ED-4DB2-BD59-A6C34878D82A}">
                    <a16:rowId xmlns:a16="http://schemas.microsoft.com/office/drawing/2014/main" val="3161755268"/>
                  </a:ext>
                </a:extLst>
              </a:tr>
            </a:tbl>
          </a:graphicData>
        </a:graphic>
      </p:graphicFrame>
    </p:spTree>
    <p:extLst>
      <p:ext uri="{BB962C8B-B14F-4D97-AF65-F5344CB8AC3E}">
        <p14:creationId xmlns:p14="http://schemas.microsoft.com/office/powerpoint/2010/main" val="592999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3ABA0-BF91-A9DB-E849-B16D9E9F571E}"/>
            </a:ext>
          </a:extLst>
        </p:cNvPr>
        <p:cNvGrpSpPr/>
        <p:nvPr/>
      </p:nvGrpSpPr>
      <p:grpSpPr>
        <a:xfrm>
          <a:off x="0" y="0"/>
          <a:ext cx="0" cy="0"/>
          <a:chOff x="0" y="0"/>
          <a:chExt cx="0" cy="0"/>
        </a:xfrm>
      </p:grpSpPr>
      <p:sp>
        <p:nvSpPr>
          <p:cNvPr id="2" name="Rectangle 10">
            <a:extLst>
              <a:ext uri="{FF2B5EF4-FFF2-40B4-BE49-F238E27FC236}">
                <a16:creationId xmlns:a16="http://schemas.microsoft.com/office/drawing/2014/main" id="{2FE98DFA-30FD-0091-DB8E-C9F1B4CFDDAE}"/>
              </a:ext>
            </a:extLst>
          </p:cNvPr>
          <p:cNvSpPr txBox="1">
            <a:spLocks noChangeArrowheads="1"/>
          </p:cNvSpPr>
          <p:nvPr/>
        </p:nvSpPr>
        <p:spPr>
          <a:xfrm>
            <a:off x="457200" y="914400"/>
            <a:ext cx="11591862" cy="5638798"/>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
            <a:extLst>
              <a:ext uri="{FF2B5EF4-FFF2-40B4-BE49-F238E27FC236}">
                <a16:creationId xmlns:a16="http://schemas.microsoft.com/office/drawing/2014/main" id="{55058E5F-FC37-D7C8-18D4-ABA361CC080F}"/>
              </a:ext>
            </a:extLst>
          </p:cNvPr>
          <p:cNvSpPr>
            <a:spLocks noChangeArrowheads="1"/>
          </p:cNvSpPr>
          <p:nvPr/>
        </p:nvSpPr>
        <p:spPr bwMode="auto">
          <a:xfrm>
            <a:off x="3789122" y="6458295"/>
            <a:ext cx="3744704" cy="261297"/>
          </a:xfrm>
          <a:prstGeom prst="rect">
            <a:avLst/>
          </a:prstGeom>
          <a:noFill/>
          <a:ln w="9525">
            <a:noFill/>
            <a:miter lim="800000"/>
            <a:headEnd/>
            <a:tailEnd/>
          </a:ln>
        </p:spPr>
        <p:txBody>
          <a:bodyPr wrap="square" lIns="80968" tIns="40485" rIns="80968" bIns="40485">
            <a:spAutoFit/>
          </a:bodyPr>
          <a:lstStyle/>
          <a:p>
            <a:pPr marL="0" marR="0" lvl="0" indent="0" algn="ctr" defTabSz="808496" rtl="0" eaLnBrk="1" fontAlgn="auto" latinLnBrk="0" hangingPunct="1">
              <a:lnSpc>
                <a:spcPts val="1415"/>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Mukesh Manish &amp; Kalpesh, Chartered Accountants</a:t>
            </a:r>
          </a:p>
        </p:txBody>
      </p:sp>
      <p:sp>
        <p:nvSpPr>
          <p:cNvPr id="14" name="Slide Number Placeholder 7">
            <a:extLst>
              <a:ext uri="{FF2B5EF4-FFF2-40B4-BE49-F238E27FC236}">
                <a16:creationId xmlns:a16="http://schemas.microsoft.com/office/drawing/2014/main" id="{6F96C673-3DBC-AAF5-8F85-F6C07BC8992F}"/>
              </a:ext>
            </a:extLst>
          </p:cNvPr>
          <p:cNvSpPr txBox="1">
            <a:spLocks/>
          </p:cNvSpPr>
          <p:nvPr/>
        </p:nvSpPr>
        <p:spPr bwMode="auto">
          <a:xfrm>
            <a:off x="0" y="6489259"/>
            <a:ext cx="12180639" cy="398238"/>
          </a:xfrm>
          <a:prstGeom prst="rect">
            <a:avLst/>
          </a:prstGeom>
          <a:solidFill>
            <a:schemeClr val="accent1"/>
          </a:solidFill>
          <a:ln w="9525">
            <a:noFill/>
            <a:miter lim="800000"/>
            <a:headEnd/>
            <a:tailEnd/>
          </a:ln>
        </p:spPr>
        <p:txBody>
          <a:bodyPr lIns="90683" tIns="0" rIns="90683" bIns="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rPr>
              <a:t>Page - </a:t>
            </a:r>
            <a:fld id="{BD7DE130-A03E-476D-9927-B206A4B83F0B}" type="slidenum">
              <a:rPr kumimoji="0" lang="en-US" altLang="en-US" sz="12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F8F717F-A747-347B-3A9F-BA927DC92494}"/>
              </a:ext>
            </a:extLst>
          </p:cNvPr>
          <p:cNvSpPr txBox="1">
            <a:spLocks noChangeArrowheads="1"/>
          </p:cNvSpPr>
          <p:nvPr/>
        </p:nvSpPr>
        <p:spPr>
          <a:xfrm>
            <a:off x="472199" y="812800"/>
            <a:ext cx="11358312" cy="5467695"/>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kumimoji="0" lang="en-US" sz="1800" b="1" kern="1200" cap="none" spc="0" normalizeH="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4" name="Rectangle 1">
            <a:extLst>
              <a:ext uri="{FF2B5EF4-FFF2-40B4-BE49-F238E27FC236}">
                <a16:creationId xmlns:a16="http://schemas.microsoft.com/office/drawing/2014/main" id="{FD49FAC4-6E22-D934-E91D-3CF1B76E8936}"/>
              </a:ext>
            </a:extLst>
          </p:cNvPr>
          <p:cNvSpPr>
            <a:spLocks noChangeArrowheads="1"/>
          </p:cNvSpPr>
          <p:nvPr/>
        </p:nvSpPr>
        <p:spPr bwMode="auto">
          <a:xfrm>
            <a:off x="75764" y="6543144"/>
            <a:ext cx="1831940" cy="261297"/>
          </a:xfrm>
          <a:prstGeom prst="rect">
            <a:avLst/>
          </a:prstGeom>
          <a:noFill/>
          <a:ln w="9525">
            <a:noFill/>
            <a:miter lim="800000"/>
            <a:headEnd/>
            <a:tailEnd/>
          </a:ln>
        </p:spPr>
        <p:txBody>
          <a:bodyPr wrap="square" lIns="80968" tIns="40485" rIns="80968" bIns="40485">
            <a:spAutoFit/>
          </a:bodyPr>
          <a:lstStyle/>
          <a:p>
            <a:pPr marL="0" marR="0" lvl="0" indent="0" algn="l" defTabSz="808516" rtl="0" eaLnBrk="1" fontAlgn="auto" latinLnBrk="0" hangingPunct="1">
              <a:lnSpc>
                <a:spcPts val="1414"/>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Privileged &amp; Confidential</a:t>
            </a:r>
          </a:p>
        </p:txBody>
      </p:sp>
      <p:cxnSp>
        <p:nvCxnSpPr>
          <p:cNvPr id="6" name="Straight Connector 5">
            <a:extLst>
              <a:ext uri="{FF2B5EF4-FFF2-40B4-BE49-F238E27FC236}">
                <a16:creationId xmlns:a16="http://schemas.microsoft.com/office/drawing/2014/main" id="{6AE9031A-D14A-3E05-B85A-C077FAFF3F6C}"/>
              </a:ext>
            </a:extLst>
          </p:cNvPr>
          <p:cNvCxnSpPr>
            <a:cxnSpLocks/>
          </p:cNvCxnSpPr>
          <p:nvPr/>
        </p:nvCxnSpPr>
        <p:spPr>
          <a:xfrm>
            <a:off x="495585" y="706349"/>
            <a:ext cx="1133492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36AAB822-0B0D-20DA-7D1A-EEBA2186C8B6}"/>
              </a:ext>
            </a:extLst>
          </p:cNvPr>
          <p:cNvSpPr txBox="1">
            <a:spLocks/>
          </p:cNvSpPr>
          <p:nvPr/>
        </p:nvSpPr>
        <p:spPr>
          <a:xfrm>
            <a:off x="381349" y="39688"/>
            <a:ext cx="12420251" cy="798512"/>
          </a:xfrm>
          <a:prstGeom prst="rect">
            <a:avLst/>
          </a:prstGeom>
        </p:spPr>
        <p:txBody>
          <a:bodyPr lIns="89865" tIns="44932" rIns="89865" bIns="44932"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Learnings from Regulatory reviews – Aspects </a:t>
            </a:r>
            <a:r>
              <a:rPr kumimoji="0" lang="en-US" sz="3600" b="1" i="0" u="none" strike="noStrike" kern="1200" cap="none" spc="0" normalizeH="0" baseline="0" noProof="0" dirty="0" err="1">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w.r.t.</a:t>
            </a:r>
            <a:r>
              <a:rPr kumimoji="0" lang="en-US"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 RPTs</a:t>
            </a:r>
            <a:endPar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endParaRPr>
          </a:p>
        </p:txBody>
      </p:sp>
      <p:sp>
        <p:nvSpPr>
          <p:cNvPr id="3" name="Rectangle 1">
            <a:extLst>
              <a:ext uri="{FF2B5EF4-FFF2-40B4-BE49-F238E27FC236}">
                <a16:creationId xmlns:a16="http://schemas.microsoft.com/office/drawing/2014/main" id="{1231D3B3-91EA-8E2A-1C68-34739CA67E88}"/>
              </a:ext>
            </a:extLst>
          </p:cNvPr>
          <p:cNvSpPr>
            <a:spLocks noChangeArrowheads="1"/>
          </p:cNvSpPr>
          <p:nvPr/>
        </p:nvSpPr>
        <p:spPr bwMode="auto">
          <a:xfrm>
            <a:off x="3598157" y="6542267"/>
            <a:ext cx="3744704" cy="261297"/>
          </a:xfrm>
          <a:prstGeom prst="rect">
            <a:avLst/>
          </a:prstGeom>
          <a:noFill/>
          <a:ln w="9525">
            <a:noFill/>
            <a:miter lim="800000"/>
            <a:headEnd/>
            <a:tailEnd/>
          </a:ln>
        </p:spPr>
        <p:txBody>
          <a:bodyPr wrap="square" lIns="80968" tIns="40485" rIns="80968" bIns="40485">
            <a:spAutoFit/>
          </a:bodyPr>
          <a:lstStyle/>
          <a:p>
            <a:pPr algn="ctr" defTabSz="808496">
              <a:lnSpc>
                <a:spcPts val="1415"/>
              </a:lnSpc>
              <a:defRPr/>
            </a:pPr>
            <a:r>
              <a:rPr lang="en-US" sz="1200" dirty="0">
                <a:solidFill>
                  <a:schemeClr val="bg1"/>
                </a:solidFill>
              </a:rPr>
              <a:t>Mukesh Manish &amp; Kalpesh, Chartered Accountants</a:t>
            </a:r>
          </a:p>
        </p:txBody>
      </p:sp>
      <p:graphicFrame>
        <p:nvGraphicFramePr>
          <p:cNvPr id="8" name="Table 7">
            <a:extLst>
              <a:ext uri="{FF2B5EF4-FFF2-40B4-BE49-F238E27FC236}">
                <a16:creationId xmlns:a16="http://schemas.microsoft.com/office/drawing/2014/main" id="{1A3C5822-BA61-9153-E904-F0EBC687B17D}"/>
              </a:ext>
            </a:extLst>
          </p:cNvPr>
          <p:cNvGraphicFramePr>
            <a:graphicFrameLocks noGrp="1"/>
          </p:cNvGraphicFramePr>
          <p:nvPr>
            <p:extLst>
              <p:ext uri="{D42A27DB-BD31-4B8C-83A1-F6EECF244321}">
                <p14:modId xmlns:p14="http://schemas.microsoft.com/office/powerpoint/2010/main" val="823644048"/>
              </p:ext>
            </p:extLst>
          </p:nvPr>
        </p:nvGraphicFramePr>
        <p:xfrm>
          <a:off x="589280" y="771930"/>
          <a:ext cx="11206480" cy="3246120"/>
        </p:xfrm>
        <a:graphic>
          <a:graphicData uri="http://schemas.openxmlformats.org/drawingml/2006/table">
            <a:tbl>
              <a:tblPr firstRow="1" bandRow="1">
                <a:tableStyleId>{5C22544A-7EE6-4342-B048-85BDC9FD1C3A}</a:tableStyleId>
              </a:tblPr>
              <a:tblGrid>
                <a:gridCol w="1869440">
                  <a:extLst>
                    <a:ext uri="{9D8B030D-6E8A-4147-A177-3AD203B41FA5}">
                      <a16:colId xmlns:a16="http://schemas.microsoft.com/office/drawing/2014/main" val="2709769031"/>
                    </a:ext>
                  </a:extLst>
                </a:gridCol>
                <a:gridCol w="1991360">
                  <a:extLst>
                    <a:ext uri="{9D8B030D-6E8A-4147-A177-3AD203B41FA5}">
                      <a16:colId xmlns:a16="http://schemas.microsoft.com/office/drawing/2014/main" val="460019229"/>
                    </a:ext>
                  </a:extLst>
                </a:gridCol>
                <a:gridCol w="7345680">
                  <a:extLst>
                    <a:ext uri="{9D8B030D-6E8A-4147-A177-3AD203B41FA5}">
                      <a16:colId xmlns:a16="http://schemas.microsoft.com/office/drawing/2014/main" val="997453637"/>
                    </a:ext>
                  </a:extLst>
                </a:gridCol>
              </a:tblGrid>
              <a:tr h="370840">
                <a:tc>
                  <a:txBody>
                    <a:bodyPr/>
                    <a:lstStyle/>
                    <a:p>
                      <a:pPr algn="ctr"/>
                      <a:r>
                        <a:rPr lang="en-US" sz="1675" dirty="0"/>
                        <a:t>Reference to Order/ Standards </a:t>
                      </a:r>
                    </a:p>
                  </a:txBody>
                  <a:tcPr/>
                </a:tc>
                <a:tc>
                  <a:txBody>
                    <a:bodyPr/>
                    <a:lstStyle/>
                    <a:p>
                      <a:pPr algn="ctr"/>
                      <a:r>
                        <a:rPr lang="en-US" sz="1675" dirty="0"/>
                        <a:t>Topic in relation to the observations</a:t>
                      </a:r>
                    </a:p>
                  </a:txBody>
                  <a:tcPr/>
                </a:tc>
                <a:tc>
                  <a:txBody>
                    <a:bodyPr/>
                    <a:lstStyle/>
                    <a:p>
                      <a:pPr algn="ctr"/>
                      <a:r>
                        <a:rPr lang="en-US" sz="1675" dirty="0"/>
                        <a:t>Explanations</a:t>
                      </a:r>
                    </a:p>
                  </a:txBody>
                  <a:tcPr/>
                </a:tc>
                <a:extLst>
                  <a:ext uri="{0D108BD9-81ED-4DB2-BD59-A6C34878D82A}">
                    <a16:rowId xmlns:a16="http://schemas.microsoft.com/office/drawing/2014/main" val="3963646912"/>
                  </a:ext>
                </a:extLst>
              </a:tr>
              <a:tr h="370840">
                <a:tc>
                  <a:txBody>
                    <a:bodyPr/>
                    <a:lstStyle/>
                    <a:p>
                      <a:pPr algn="just"/>
                      <a:r>
                        <a:rPr lang="en-US" sz="1675" dirty="0"/>
                        <a:t>Audit Quality Review (AQR) Report - Infrastructure Leasing &amp;</a:t>
                      </a:r>
                    </a:p>
                    <a:p>
                      <a:pPr algn="just"/>
                      <a:r>
                        <a:rPr lang="en-US" sz="1675" dirty="0"/>
                        <a:t>Financial Services Limited</a:t>
                      </a:r>
                    </a:p>
                    <a:p>
                      <a:pPr algn="just"/>
                      <a:r>
                        <a:rPr lang="en-US" sz="1675" dirty="0"/>
                        <a:t>(ILFS)</a:t>
                      </a:r>
                    </a:p>
                    <a:p>
                      <a:pPr algn="just"/>
                      <a:endParaRPr lang="en-US" sz="1675"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675" dirty="0"/>
                        <a:t>SA 550</a:t>
                      </a:r>
                    </a:p>
                  </a:txBody>
                  <a:tcPr/>
                </a:tc>
                <a:tc>
                  <a:txBody>
                    <a:bodyPr/>
                    <a:lstStyle/>
                    <a:p>
                      <a:pPr algn="just"/>
                      <a:r>
                        <a:rPr lang="en-US" sz="1675" dirty="0"/>
                        <a:t>Lapses in Audit</a:t>
                      </a:r>
                    </a:p>
                    <a:p>
                      <a:pPr algn="just"/>
                      <a:r>
                        <a:rPr lang="en-US" sz="1675" dirty="0"/>
                        <a:t>of Loans and</a:t>
                      </a:r>
                    </a:p>
                    <a:p>
                      <a:pPr algn="just"/>
                      <a:r>
                        <a:rPr lang="en-US" sz="1675" dirty="0"/>
                        <a:t>Advances</a:t>
                      </a:r>
                    </a:p>
                  </a:txBody>
                  <a:tcPr/>
                </a:tc>
                <a:tc>
                  <a:txBody>
                    <a:bodyPr/>
                    <a:lstStyle/>
                    <a:p>
                      <a:pPr algn="just"/>
                      <a:r>
                        <a:rPr lang="en-US" sz="1675" dirty="0"/>
                        <a:t>The audit of loans and advances at IL&amp;FS, amounting to Rs. 8,124 Crore disbursed to 26 related parties, exposed serious non-compliance with SA 550. The audit firm violated Section 177 of the Companies Act, 2013, governing related party transactions, and failed to mitigate risks associated with management override, evergreening, and loan rollovers. Furthermore, the audit documentation was found inadequate, lacking sufficient evidence of procedures performed, thereby compromising the reliability and integrity of the audit process as mandated by SA 550.</a:t>
                      </a:r>
                    </a:p>
                  </a:txBody>
                  <a:tcPr/>
                </a:tc>
                <a:extLst>
                  <a:ext uri="{0D108BD9-81ED-4DB2-BD59-A6C34878D82A}">
                    <a16:rowId xmlns:a16="http://schemas.microsoft.com/office/drawing/2014/main" val="3161755268"/>
                  </a:ext>
                </a:extLst>
              </a:tr>
            </a:tbl>
          </a:graphicData>
        </a:graphic>
      </p:graphicFrame>
    </p:spTree>
    <p:extLst>
      <p:ext uri="{BB962C8B-B14F-4D97-AF65-F5344CB8AC3E}">
        <p14:creationId xmlns:p14="http://schemas.microsoft.com/office/powerpoint/2010/main" val="3132837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6B424-44A6-6308-A061-371777E5318E}"/>
            </a:ext>
          </a:extLst>
        </p:cNvPr>
        <p:cNvGrpSpPr/>
        <p:nvPr/>
      </p:nvGrpSpPr>
      <p:grpSpPr>
        <a:xfrm>
          <a:off x="0" y="0"/>
          <a:ext cx="0" cy="0"/>
          <a:chOff x="0" y="0"/>
          <a:chExt cx="0" cy="0"/>
        </a:xfrm>
      </p:grpSpPr>
      <p:sp>
        <p:nvSpPr>
          <p:cNvPr id="2" name="Rectangle 10">
            <a:extLst>
              <a:ext uri="{FF2B5EF4-FFF2-40B4-BE49-F238E27FC236}">
                <a16:creationId xmlns:a16="http://schemas.microsoft.com/office/drawing/2014/main" id="{600129F5-12ED-EBF3-5150-1CDB9991313A}"/>
              </a:ext>
            </a:extLst>
          </p:cNvPr>
          <p:cNvSpPr txBox="1">
            <a:spLocks noChangeArrowheads="1"/>
          </p:cNvSpPr>
          <p:nvPr/>
        </p:nvSpPr>
        <p:spPr>
          <a:xfrm>
            <a:off x="457200" y="914400"/>
            <a:ext cx="11591862" cy="5638798"/>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
            <a:extLst>
              <a:ext uri="{FF2B5EF4-FFF2-40B4-BE49-F238E27FC236}">
                <a16:creationId xmlns:a16="http://schemas.microsoft.com/office/drawing/2014/main" id="{5E993165-D927-2959-57DA-DDBF507BAA26}"/>
              </a:ext>
            </a:extLst>
          </p:cNvPr>
          <p:cNvSpPr>
            <a:spLocks noChangeArrowheads="1"/>
          </p:cNvSpPr>
          <p:nvPr/>
        </p:nvSpPr>
        <p:spPr bwMode="auto">
          <a:xfrm>
            <a:off x="3789122" y="6458295"/>
            <a:ext cx="3744704" cy="261297"/>
          </a:xfrm>
          <a:prstGeom prst="rect">
            <a:avLst/>
          </a:prstGeom>
          <a:noFill/>
          <a:ln w="9525">
            <a:noFill/>
            <a:miter lim="800000"/>
            <a:headEnd/>
            <a:tailEnd/>
          </a:ln>
        </p:spPr>
        <p:txBody>
          <a:bodyPr wrap="square" lIns="80968" tIns="40485" rIns="80968" bIns="40485">
            <a:spAutoFit/>
          </a:bodyPr>
          <a:lstStyle/>
          <a:p>
            <a:pPr marL="0" marR="0" lvl="0" indent="0" algn="ctr" defTabSz="808496" rtl="0" eaLnBrk="1" fontAlgn="auto" latinLnBrk="0" hangingPunct="1">
              <a:lnSpc>
                <a:spcPts val="1415"/>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Mukesh Manish &amp; Kalpesh, Chartered Accountants</a:t>
            </a:r>
          </a:p>
        </p:txBody>
      </p:sp>
      <p:sp>
        <p:nvSpPr>
          <p:cNvPr id="14" name="Slide Number Placeholder 7">
            <a:extLst>
              <a:ext uri="{FF2B5EF4-FFF2-40B4-BE49-F238E27FC236}">
                <a16:creationId xmlns:a16="http://schemas.microsoft.com/office/drawing/2014/main" id="{FA82E7A9-78CF-BCB8-7655-5386A4E82EDC}"/>
              </a:ext>
            </a:extLst>
          </p:cNvPr>
          <p:cNvSpPr txBox="1">
            <a:spLocks/>
          </p:cNvSpPr>
          <p:nvPr/>
        </p:nvSpPr>
        <p:spPr bwMode="auto">
          <a:xfrm>
            <a:off x="0" y="6489259"/>
            <a:ext cx="12180639" cy="398238"/>
          </a:xfrm>
          <a:prstGeom prst="rect">
            <a:avLst/>
          </a:prstGeom>
          <a:solidFill>
            <a:schemeClr val="accent1"/>
          </a:solidFill>
          <a:ln w="9525">
            <a:noFill/>
            <a:miter lim="800000"/>
            <a:headEnd/>
            <a:tailEnd/>
          </a:ln>
        </p:spPr>
        <p:txBody>
          <a:bodyPr lIns="90683" tIns="0" rIns="90683" bIns="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rPr>
              <a:t>Page - </a:t>
            </a:r>
            <a:fld id="{BD7DE130-A03E-476D-9927-B206A4B83F0B}" type="slidenum">
              <a:rPr kumimoji="0" lang="en-US" altLang="en-US" sz="12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B1B2236-BD3E-76A2-F932-0577105E872D}"/>
              </a:ext>
            </a:extLst>
          </p:cNvPr>
          <p:cNvSpPr txBox="1">
            <a:spLocks noChangeArrowheads="1"/>
          </p:cNvSpPr>
          <p:nvPr/>
        </p:nvSpPr>
        <p:spPr>
          <a:xfrm>
            <a:off x="472199" y="812800"/>
            <a:ext cx="11358312" cy="5467695"/>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kumimoji="0" lang="en-US" sz="1800" b="1" kern="1200" cap="none" spc="0" normalizeH="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4" name="Rectangle 1">
            <a:extLst>
              <a:ext uri="{FF2B5EF4-FFF2-40B4-BE49-F238E27FC236}">
                <a16:creationId xmlns:a16="http://schemas.microsoft.com/office/drawing/2014/main" id="{1A95E733-0CBD-4F13-6EA1-EF6AFA42B53E}"/>
              </a:ext>
            </a:extLst>
          </p:cNvPr>
          <p:cNvSpPr>
            <a:spLocks noChangeArrowheads="1"/>
          </p:cNvSpPr>
          <p:nvPr/>
        </p:nvSpPr>
        <p:spPr bwMode="auto">
          <a:xfrm>
            <a:off x="75764" y="6543144"/>
            <a:ext cx="1831940" cy="261297"/>
          </a:xfrm>
          <a:prstGeom prst="rect">
            <a:avLst/>
          </a:prstGeom>
          <a:noFill/>
          <a:ln w="9525">
            <a:noFill/>
            <a:miter lim="800000"/>
            <a:headEnd/>
            <a:tailEnd/>
          </a:ln>
        </p:spPr>
        <p:txBody>
          <a:bodyPr wrap="square" lIns="80968" tIns="40485" rIns="80968" bIns="40485">
            <a:spAutoFit/>
          </a:bodyPr>
          <a:lstStyle/>
          <a:p>
            <a:pPr marL="0" marR="0" lvl="0" indent="0" algn="l" defTabSz="808516" rtl="0" eaLnBrk="1" fontAlgn="auto" latinLnBrk="0" hangingPunct="1">
              <a:lnSpc>
                <a:spcPts val="1414"/>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Privileged &amp; Confidential</a:t>
            </a:r>
          </a:p>
        </p:txBody>
      </p:sp>
      <p:cxnSp>
        <p:nvCxnSpPr>
          <p:cNvPr id="6" name="Straight Connector 5">
            <a:extLst>
              <a:ext uri="{FF2B5EF4-FFF2-40B4-BE49-F238E27FC236}">
                <a16:creationId xmlns:a16="http://schemas.microsoft.com/office/drawing/2014/main" id="{920F1240-1636-6EE2-0ED5-769F031C2B9F}"/>
              </a:ext>
            </a:extLst>
          </p:cNvPr>
          <p:cNvCxnSpPr>
            <a:cxnSpLocks/>
          </p:cNvCxnSpPr>
          <p:nvPr/>
        </p:nvCxnSpPr>
        <p:spPr>
          <a:xfrm>
            <a:off x="495585" y="706349"/>
            <a:ext cx="1133492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669CB4DE-C6F5-9843-8E25-14E0DA3026FA}"/>
              </a:ext>
            </a:extLst>
          </p:cNvPr>
          <p:cNvSpPr txBox="1">
            <a:spLocks/>
          </p:cNvSpPr>
          <p:nvPr/>
        </p:nvSpPr>
        <p:spPr>
          <a:xfrm>
            <a:off x="381349" y="39688"/>
            <a:ext cx="12420251" cy="798512"/>
          </a:xfrm>
          <a:prstGeom prst="rect">
            <a:avLst/>
          </a:prstGeom>
        </p:spPr>
        <p:txBody>
          <a:bodyPr lIns="89865" tIns="44932" rIns="89865" bIns="44932"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Learnings from Regulatory reviews – Aspects </a:t>
            </a:r>
            <a:r>
              <a:rPr kumimoji="0" lang="en-US" sz="3600" b="1" i="0" u="none" strike="noStrike" kern="1200" cap="none" spc="0" normalizeH="0" baseline="0" noProof="0" dirty="0" err="1">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w.r.t.</a:t>
            </a:r>
            <a:r>
              <a:rPr kumimoji="0" lang="en-US"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 RPTs</a:t>
            </a:r>
            <a:endPar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endParaRPr>
          </a:p>
        </p:txBody>
      </p:sp>
      <p:sp>
        <p:nvSpPr>
          <p:cNvPr id="3" name="Rectangle 1">
            <a:extLst>
              <a:ext uri="{FF2B5EF4-FFF2-40B4-BE49-F238E27FC236}">
                <a16:creationId xmlns:a16="http://schemas.microsoft.com/office/drawing/2014/main" id="{D4D9997F-D05C-1A37-A81D-31640EF08174}"/>
              </a:ext>
            </a:extLst>
          </p:cNvPr>
          <p:cNvSpPr>
            <a:spLocks noChangeArrowheads="1"/>
          </p:cNvSpPr>
          <p:nvPr/>
        </p:nvSpPr>
        <p:spPr bwMode="auto">
          <a:xfrm>
            <a:off x="3598157" y="6542267"/>
            <a:ext cx="3744704" cy="261297"/>
          </a:xfrm>
          <a:prstGeom prst="rect">
            <a:avLst/>
          </a:prstGeom>
          <a:noFill/>
          <a:ln w="9525">
            <a:noFill/>
            <a:miter lim="800000"/>
            <a:headEnd/>
            <a:tailEnd/>
          </a:ln>
        </p:spPr>
        <p:txBody>
          <a:bodyPr wrap="square" lIns="80968" tIns="40485" rIns="80968" bIns="40485">
            <a:spAutoFit/>
          </a:bodyPr>
          <a:lstStyle/>
          <a:p>
            <a:pPr algn="ctr" defTabSz="808496">
              <a:lnSpc>
                <a:spcPts val="1415"/>
              </a:lnSpc>
              <a:defRPr/>
            </a:pPr>
            <a:r>
              <a:rPr lang="en-US" sz="1200" dirty="0">
                <a:solidFill>
                  <a:schemeClr val="bg1"/>
                </a:solidFill>
              </a:rPr>
              <a:t>Mukesh Manish &amp; Kalpesh, Chartered Accountants</a:t>
            </a:r>
          </a:p>
        </p:txBody>
      </p:sp>
      <p:graphicFrame>
        <p:nvGraphicFramePr>
          <p:cNvPr id="8" name="Table 7">
            <a:extLst>
              <a:ext uri="{FF2B5EF4-FFF2-40B4-BE49-F238E27FC236}">
                <a16:creationId xmlns:a16="http://schemas.microsoft.com/office/drawing/2014/main" id="{E041DA93-2FE9-70C5-A52A-957B66B4CA0F}"/>
              </a:ext>
            </a:extLst>
          </p:cNvPr>
          <p:cNvGraphicFramePr>
            <a:graphicFrameLocks noGrp="1"/>
          </p:cNvGraphicFramePr>
          <p:nvPr>
            <p:extLst>
              <p:ext uri="{D42A27DB-BD31-4B8C-83A1-F6EECF244321}">
                <p14:modId xmlns:p14="http://schemas.microsoft.com/office/powerpoint/2010/main" val="1806467630"/>
              </p:ext>
            </p:extLst>
          </p:nvPr>
        </p:nvGraphicFramePr>
        <p:xfrm>
          <a:off x="589280" y="771930"/>
          <a:ext cx="11206480" cy="5634990"/>
        </p:xfrm>
        <a:graphic>
          <a:graphicData uri="http://schemas.openxmlformats.org/drawingml/2006/table">
            <a:tbl>
              <a:tblPr firstRow="1" bandRow="1">
                <a:tableStyleId>{5C22544A-7EE6-4342-B048-85BDC9FD1C3A}</a:tableStyleId>
              </a:tblPr>
              <a:tblGrid>
                <a:gridCol w="1869440">
                  <a:extLst>
                    <a:ext uri="{9D8B030D-6E8A-4147-A177-3AD203B41FA5}">
                      <a16:colId xmlns:a16="http://schemas.microsoft.com/office/drawing/2014/main" val="2709769031"/>
                    </a:ext>
                  </a:extLst>
                </a:gridCol>
                <a:gridCol w="1991360">
                  <a:extLst>
                    <a:ext uri="{9D8B030D-6E8A-4147-A177-3AD203B41FA5}">
                      <a16:colId xmlns:a16="http://schemas.microsoft.com/office/drawing/2014/main" val="460019229"/>
                    </a:ext>
                  </a:extLst>
                </a:gridCol>
                <a:gridCol w="7345680">
                  <a:extLst>
                    <a:ext uri="{9D8B030D-6E8A-4147-A177-3AD203B41FA5}">
                      <a16:colId xmlns:a16="http://schemas.microsoft.com/office/drawing/2014/main" val="997453637"/>
                    </a:ext>
                  </a:extLst>
                </a:gridCol>
              </a:tblGrid>
              <a:tr h="370840">
                <a:tc>
                  <a:txBody>
                    <a:bodyPr/>
                    <a:lstStyle/>
                    <a:p>
                      <a:pPr algn="ctr"/>
                      <a:r>
                        <a:rPr lang="en-US" sz="1675" dirty="0"/>
                        <a:t>Reference to Order/ Standards</a:t>
                      </a:r>
                    </a:p>
                  </a:txBody>
                  <a:tcPr/>
                </a:tc>
                <a:tc>
                  <a:txBody>
                    <a:bodyPr/>
                    <a:lstStyle/>
                    <a:p>
                      <a:pPr algn="ctr"/>
                      <a:r>
                        <a:rPr lang="en-US" sz="1675" dirty="0"/>
                        <a:t>Topic in relation to the observations</a:t>
                      </a:r>
                    </a:p>
                  </a:txBody>
                  <a:tcPr/>
                </a:tc>
                <a:tc>
                  <a:txBody>
                    <a:bodyPr/>
                    <a:lstStyle/>
                    <a:p>
                      <a:pPr algn="ctr"/>
                      <a:r>
                        <a:rPr lang="en-US" sz="1675" dirty="0"/>
                        <a:t>Explanations</a:t>
                      </a:r>
                    </a:p>
                  </a:txBody>
                  <a:tcPr/>
                </a:tc>
                <a:extLst>
                  <a:ext uri="{0D108BD9-81ED-4DB2-BD59-A6C34878D82A}">
                    <a16:rowId xmlns:a16="http://schemas.microsoft.com/office/drawing/2014/main" val="3963646912"/>
                  </a:ext>
                </a:extLst>
              </a:tr>
              <a:tr h="370840">
                <a:tc>
                  <a:txBody>
                    <a:bodyPr/>
                    <a:lstStyle/>
                    <a:p>
                      <a:pPr algn="just"/>
                      <a:r>
                        <a:rPr lang="en-US" sz="1675" dirty="0"/>
                        <a:t>NFRA Order - Women Next </a:t>
                      </a:r>
                      <a:r>
                        <a:rPr lang="en-US" sz="1675" dirty="0" err="1"/>
                        <a:t>Loungeries</a:t>
                      </a:r>
                      <a:endParaRPr lang="en-US" sz="1675" dirty="0"/>
                    </a:p>
                    <a:p>
                      <a:pPr algn="just"/>
                      <a:r>
                        <a:rPr lang="en-US" sz="1675" dirty="0"/>
                        <a:t>Limited (WNLL)</a:t>
                      </a:r>
                    </a:p>
                    <a:p>
                      <a:pPr algn="just"/>
                      <a:endParaRPr lang="en-US" sz="1675" dirty="0"/>
                    </a:p>
                    <a:p>
                      <a:pPr algn="just"/>
                      <a:r>
                        <a:rPr lang="en-US" sz="1675" dirty="0"/>
                        <a:t>SA 550 – Para 18</a:t>
                      </a:r>
                    </a:p>
                  </a:txBody>
                  <a:tcPr/>
                </a:tc>
                <a:tc>
                  <a:txBody>
                    <a:bodyPr/>
                    <a:lstStyle/>
                    <a:p>
                      <a:pPr algn="just"/>
                      <a:r>
                        <a:rPr lang="en-US" sz="1675" dirty="0"/>
                        <a:t>Failure to</a:t>
                      </a:r>
                    </a:p>
                    <a:p>
                      <a:pPr algn="just"/>
                      <a:r>
                        <a:rPr lang="en-US" sz="1675" dirty="0"/>
                        <a:t>evaluate the</a:t>
                      </a:r>
                    </a:p>
                    <a:p>
                      <a:pPr algn="just"/>
                      <a:r>
                        <a:rPr lang="en-US" sz="1675" dirty="0"/>
                        <a:t>arm's length</a:t>
                      </a:r>
                    </a:p>
                    <a:p>
                      <a:pPr algn="just"/>
                      <a:r>
                        <a:rPr lang="en-US" sz="1675" dirty="0"/>
                        <a:t>basis for</a:t>
                      </a:r>
                    </a:p>
                    <a:p>
                      <a:pPr algn="just"/>
                      <a:r>
                        <a:rPr lang="en-US" sz="1675" dirty="0"/>
                        <a:t>transactions</a:t>
                      </a:r>
                    </a:p>
                    <a:p>
                      <a:pPr algn="just"/>
                      <a:r>
                        <a:rPr lang="en-US" sz="1675" dirty="0"/>
                        <a:t>with related</a:t>
                      </a:r>
                    </a:p>
                    <a:p>
                      <a:pPr algn="just"/>
                      <a:r>
                        <a:rPr lang="en-US" sz="1675" dirty="0"/>
                        <a:t>parties.</a:t>
                      </a:r>
                    </a:p>
                  </a:txBody>
                  <a:tcPr/>
                </a:tc>
                <a:tc>
                  <a:txBody>
                    <a:bodyPr/>
                    <a:lstStyle/>
                    <a:p>
                      <a:pPr algn="just"/>
                      <a:r>
                        <a:rPr lang="en-US" sz="1675" dirty="0"/>
                        <a:t>As per para 18 of SA 550 - Related Parties "In meeting the SA 315 requirement to identify and assess the risks of material misstatement the EP is required to identify and assess the risks of material misstatement associated with related party relationships and transactions and determine whether any of those risks are significant risks". Further, as per para 24 of SA 550, when management has</a:t>
                      </a:r>
                    </a:p>
                    <a:p>
                      <a:pPr algn="just"/>
                      <a:r>
                        <a:rPr lang="en-US" sz="1675" dirty="0"/>
                        <a:t>made an assertion in the financial statements to the effect that a Related Party Transaction was conducted on terms equivalent to those prevailing in an arm's length transaction, the auditor shall obtain sufficient appropriate audit evidence about the assertion.</a:t>
                      </a:r>
                    </a:p>
                    <a:p>
                      <a:pPr algn="just"/>
                      <a:endParaRPr lang="en-US" sz="1675" dirty="0"/>
                    </a:p>
                    <a:p>
                      <a:pPr algn="just"/>
                      <a:r>
                        <a:rPr lang="en-US" sz="1675" dirty="0"/>
                        <a:t>As there is no testing of the arm’s length pricing in the Audit File and the reply of the EP did not specifically answer the charge in the SCN, we conclude that the EP did not comply with requirements of SA 550.</a:t>
                      </a:r>
                    </a:p>
                  </a:txBody>
                  <a:tcPr/>
                </a:tc>
                <a:extLst>
                  <a:ext uri="{0D108BD9-81ED-4DB2-BD59-A6C34878D82A}">
                    <a16:rowId xmlns:a16="http://schemas.microsoft.com/office/drawing/2014/main" val="3161755268"/>
                  </a:ext>
                </a:extLst>
              </a:tr>
              <a:tr h="370840">
                <a:tc>
                  <a:txBody>
                    <a:bodyPr/>
                    <a:lstStyle/>
                    <a:p>
                      <a:pPr algn="just"/>
                      <a:r>
                        <a:rPr lang="en-US" sz="1675" dirty="0"/>
                        <a:t>Lexus Granito India Ltd (LGIL)</a:t>
                      </a:r>
                    </a:p>
                    <a:p>
                      <a:pPr algn="just"/>
                      <a:endParaRPr lang="en-US" sz="1675" dirty="0"/>
                    </a:p>
                    <a:p>
                      <a:pPr algn="just"/>
                      <a:r>
                        <a:rPr lang="en-US" sz="1675" dirty="0"/>
                        <a:t>SA 550</a:t>
                      </a:r>
                    </a:p>
                  </a:txBody>
                  <a:tcPr/>
                </a:tc>
                <a:tc>
                  <a:txBody>
                    <a:bodyPr/>
                    <a:lstStyle/>
                    <a:p>
                      <a:pPr algn="just"/>
                      <a:r>
                        <a:rPr lang="en-US" sz="1675" dirty="0"/>
                        <a:t>Related party</a:t>
                      </a:r>
                    </a:p>
                    <a:p>
                      <a:pPr algn="just"/>
                      <a:r>
                        <a:rPr lang="en-US" sz="1675" dirty="0"/>
                        <a:t>Transaction</a:t>
                      </a:r>
                    </a:p>
                  </a:txBody>
                  <a:tcPr/>
                </a:tc>
                <a:tc>
                  <a:txBody>
                    <a:bodyPr/>
                    <a:lstStyle/>
                    <a:p>
                      <a:pPr algn="just"/>
                      <a:r>
                        <a:rPr lang="en-US" sz="1675" dirty="0"/>
                        <a:t>The Auditors failed to obtain sufficient appropriate audit evidence for the audit of related party transactions of the company. Approximately 44% of the Initial Public Offer ('IPO' hereafter) proceeds were paid to one of its related parties, however, no sufficient appropriate documentation of audit procedures for verification of </a:t>
                      </a:r>
                      <a:r>
                        <a:rPr lang="en-US" sz="1675" dirty="0" err="1"/>
                        <a:t>utilisation</a:t>
                      </a:r>
                      <a:r>
                        <a:rPr lang="en-US" sz="1675" dirty="0"/>
                        <a:t> of IPO proceeds was found in the Audit File, except for a list of payments out of IPO proceeds.</a:t>
                      </a:r>
                    </a:p>
                  </a:txBody>
                  <a:tcPr/>
                </a:tc>
                <a:extLst>
                  <a:ext uri="{0D108BD9-81ED-4DB2-BD59-A6C34878D82A}">
                    <a16:rowId xmlns:a16="http://schemas.microsoft.com/office/drawing/2014/main" val="1993386743"/>
                  </a:ext>
                </a:extLst>
              </a:tr>
            </a:tbl>
          </a:graphicData>
        </a:graphic>
      </p:graphicFrame>
    </p:spTree>
    <p:extLst>
      <p:ext uri="{BB962C8B-B14F-4D97-AF65-F5344CB8AC3E}">
        <p14:creationId xmlns:p14="http://schemas.microsoft.com/office/powerpoint/2010/main" val="3924586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5BA7A-ADF8-73C9-39EF-0873BE3AAA28}"/>
            </a:ext>
          </a:extLst>
        </p:cNvPr>
        <p:cNvGrpSpPr/>
        <p:nvPr/>
      </p:nvGrpSpPr>
      <p:grpSpPr>
        <a:xfrm>
          <a:off x="0" y="0"/>
          <a:ext cx="0" cy="0"/>
          <a:chOff x="0" y="0"/>
          <a:chExt cx="0" cy="0"/>
        </a:xfrm>
      </p:grpSpPr>
      <p:sp>
        <p:nvSpPr>
          <p:cNvPr id="2" name="Rectangle 10">
            <a:extLst>
              <a:ext uri="{FF2B5EF4-FFF2-40B4-BE49-F238E27FC236}">
                <a16:creationId xmlns:a16="http://schemas.microsoft.com/office/drawing/2014/main" id="{02E92CFA-3720-3DF1-9B28-C663860047B4}"/>
              </a:ext>
            </a:extLst>
          </p:cNvPr>
          <p:cNvSpPr txBox="1">
            <a:spLocks noChangeArrowheads="1"/>
          </p:cNvSpPr>
          <p:nvPr/>
        </p:nvSpPr>
        <p:spPr>
          <a:xfrm>
            <a:off x="457200" y="914400"/>
            <a:ext cx="11591862" cy="5638798"/>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
            <a:extLst>
              <a:ext uri="{FF2B5EF4-FFF2-40B4-BE49-F238E27FC236}">
                <a16:creationId xmlns:a16="http://schemas.microsoft.com/office/drawing/2014/main" id="{2B33D236-3C8C-763B-2CE8-7782C4060D77}"/>
              </a:ext>
            </a:extLst>
          </p:cNvPr>
          <p:cNvSpPr>
            <a:spLocks noChangeArrowheads="1"/>
          </p:cNvSpPr>
          <p:nvPr/>
        </p:nvSpPr>
        <p:spPr bwMode="auto">
          <a:xfrm>
            <a:off x="3789122" y="6458295"/>
            <a:ext cx="3744704" cy="261297"/>
          </a:xfrm>
          <a:prstGeom prst="rect">
            <a:avLst/>
          </a:prstGeom>
          <a:noFill/>
          <a:ln w="9525">
            <a:noFill/>
            <a:miter lim="800000"/>
            <a:headEnd/>
            <a:tailEnd/>
          </a:ln>
        </p:spPr>
        <p:txBody>
          <a:bodyPr wrap="square" lIns="80968" tIns="40485" rIns="80968" bIns="40485">
            <a:spAutoFit/>
          </a:bodyPr>
          <a:lstStyle/>
          <a:p>
            <a:pPr marL="0" marR="0" lvl="0" indent="0" algn="ctr" defTabSz="808496" rtl="0" eaLnBrk="1" fontAlgn="auto" latinLnBrk="0" hangingPunct="1">
              <a:lnSpc>
                <a:spcPts val="1415"/>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Mukesh Manish &amp; Kalpesh, Chartered Accountants</a:t>
            </a:r>
          </a:p>
        </p:txBody>
      </p:sp>
      <p:sp>
        <p:nvSpPr>
          <p:cNvPr id="14" name="Slide Number Placeholder 7">
            <a:extLst>
              <a:ext uri="{FF2B5EF4-FFF2-40B4-BE49-F238E27FC236}">
                <a16:creationId xmlns:a16="http://schemas.microsoft.com/office/drawing/2014/main" id="{D72F3EDD-33BD-8F98-8153-F49DB467DAFD}"/>
              </a:ext>
            </a:extLst>
          </p:cNvPr>
          <p:cNvSpPr txBox="1">
            <a:spLocks/>
          </p:cNvSpPr>
          <p:nvPr/>
        </p:nvSpPr>
        <p:spPr bwMode="auto">
          <a:xfrm>
            <a:off x="0" y="6489259"/>
            <a:ext cx="12180639" cy="398238"/>
          </a:xfrm>
          <a:prstGeom prst="rect">
            <a:avLst/>
          </a:prstGeom>
          <a:solidFill>
            <a:schemeClr val="accent1"/>
          </a:solidFill>
          <a:ln w="9525">
            <a:noFill/>
            <a:miter lim="800000"/>
            <a:headEnd/>
            <a:tailEnd/>
          </a:ln>
        </p:spPr>
        <p:txBody>
          <a:bodyPr lIns="90683" tIns="0" rIns="90683" bIns="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rPr>
              <a:t>Page - </a:t>
            </a:r>
            <a:fld id="{BD7DE130-A03E-476D-9927-B206A4B83F0B}" type="slidenum">
              <a:rPr kumimoji="0" lang="en-US" altLang="en-US" sz="12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E983E24-17B0-3298-406F-9DBCAFB57B49}"/>
              </a:ext>
            </a:extLst>
          </p:cNvPr>
          <p:cNvSpPr txBox="1">
            <a:spLocks noChangeArrowheads="1"/>
          </p:cNvSpPr>
          <p:nvPr/>
        </p:nvSpPr>
        <p:spPr>
          <a:xfrm>
            <a:off x="472199" y="812800"/>
            <a:ext cx="11358312" cy="5467695"/>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kumimoji="0" lang="en-US" sz="1800" b="1" kern="1200" cap="none" spc="0" normalizeH="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4" name="Rectangle 1">
            <a:extLst>
              <a:ext uri="{FF2B5EF4-FFF2-40B4-BE49-F238E27FC236}">
                <a16:creationId xmlns:a16="http://schemas.microsoft.com/office/drawing/2014/main" id="{5967B68A-8ED8-447A-14EA-8FCC39A038FA}"/>
              </a:ext>
            </a:extLst>
          </p:cNvPr>
          <p:cNvSpPr>
            <a:spLocks noChangeArrowheads="1"/>
          </p:cNvSpPr>
          <p:nvPr/>
        </p:nvSpPr>
        <p:spPr bwMode="auto">
          <a:xfrm>
            <a:off x="75764" y="6543144"/>
            <a:ext cx="1831940" cy="261297"/>
          </a:xfrm>
          <a:prstGeom prst="rect">
            <a:avLst/>
          </a:prstGeom>
          <a:noFill/>
          <a:ln w="9525">
            <a:noFill/>
            <a:miter lim="800000"/>
            <a:headEnd/>
            <a:tailEnd/>
          </a:ln>
        </p:spPr>
        <p:txBody>
          <a:bodyPr wrap="square" lIns="80968" tIns="40485" rIns="80968" bIns="40485">
            <a:spAutoFit/>
          </a:bodyPr>
          <a:lstStyle/>
          <a:p>
            <a:pPr marL="0" marR="0" lvl="0" indent="0" algn="l" defTabSz="808516" rtl="0" eaLnBrk="1" fontAlgn="auto" latinLnBrk="0" hangingPunct="1">
              <a:lnSpc>
                <a:spcPts val="1414"/>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Privileged &amp; Confidential</a:t>
            </a:r>
          </a:p>
        </p:txBody>
      </p:sp>
      <p:cxnSp>
        <p:nvCxnSpPr>
          <p:cNvPr id="6" name="Straight Connector 5">
            <a:extLst>
              <a:ext uri="{FF2B5EF4-FFF2-40B4-BE49-F238E27FC236}">
                <a16:creationId xmlns:a16="http://schemas.microsoft.com/office/drawing/2014/main" id="{EF7FAA0C-5771-C1FA-E50A-988BB256A228}"/>
              </a:ext>
            </a:extLst>
          </p:cNvPr>
          <p:cNvCxnSpPr>
            <a:cxnSpLocks/>
          </p:cNvCxnSpPr>
          <p:nvPr/>
        </p:nvCxnSpPr>
        <p:spPr>
          <a:xfrm>
            <a:off x="495585" y="706349"/>
            <a:ext cx="1133492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3809A196-7963-04A7-51D5-90964C2D1640}"/>
              </a:ext>
            </a:extLst>
          </p:cNvPr>
          <p:cNvSpPr txBox="1">
            <a:spLocks/>
          </p:cNvSpPr>
          <p:nvPr/>
        </p:nvSpPr>
        <p:spPr>
          <a:xfrm>
            <a:off x="381349" y="39688"/>
            <a:ext cx="12420251" cy="798512"/>
          </a:xfrm>
          <a:prstGeom prst="rect">
            <a:avLst/>
          </a:prstGeom>
        </p:spPr>
        <p:txBody>
          <a:bodyPr lIns="89865" tIns="44932" rIns="89865" bIns="44932"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Learnings from Regulatory reviews – Aspects </a:t>
            </a:r>
            <a:r>
              <a:rPr kumimoji="0" lang="en-US" sz="3600" b="1" i="0" u="none" strike="noStrike" kern="1200" cap="none" spc="0" normalizeH="0" baseline="0" noProof="0" dirty="0" err="1">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w.r.t.</a:t>
            </a:r>
            <a:r>
              <a:rPr kumimoji="0" lang="en-US"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 RPTs</a:t>
            </a:r>
            <a:endPar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endParaRPr>
          </a:p>
        </p:txBody>
      </p:sp>
      <p:sp>
        <p:nvSpPr>
          <p:cNvPr id="3" name="Rectangle 1">
            <a:extLst>
              <a:ext uri="{FF2B5EF4-FFF2-40B4-BE49-F238E27FC236}">
                <a16:creationId xmlns:a16="http://schemas.microsoft.com/office/drawing/2014/main" id="{FA005649-BADF-782E-3A2B-F1CBFE7BED9B}"/>
              </a:ext>
            </a:extLst>
          </p:cNvPr>
          <p:cNvSpPr>
            <a:spLocks noChangeArrowheads="1"/>
          </p:cNvSpPr>
          <p:nvPr/>
        </p:nvSpPr>
        <p:spPr bwMode="auto">
          <a:xfrm>
            <a:off x="3598157" y="6542267"/>
            <a:ext cx="3744704" cy="261297"/>
          </a:xfrm>
          <a:prstGeom prst="rect">
            <a:avLst/>
          </a:prstGeom>
          <a:noFill/>
          <a:ln w="9525">
            <a:noFill/>
            <a:miter lim="800000"/>
            <a:headEnd/>
            <a:tailEnd/>
          </a:ln>
        </p:spPr>
        <p:txBody>
          <a:bodyPr wrap="square" lIns="80968" tIns="40485" rIns="80968" bIns="40485">
            <a:spAutoFit/>
          </a:bodyPr>
          <a:lstStyle/>
          <a:p>
            <a:pPr algn="ctr" defTabSz="808496">
              <a:lnSpc>
                <a:spcPts val="1415"/>
              </a:lnSpc>
              <a:defRPr/>
            </a:pPr>
            <a:r>
              <a:rPr lang="en-US" sz="1200" dirty="0">
                <a:solidFill>
                  <a:schemeClr val="bg1"/>
                </a:solidFill>
              </a:rPr>
              <a:t>Mukesh Manish &amp; Kalpesh, Chartered Accountants</a:t>
            </a:r>
          </a:p>
        </p:txBody>
      </p:sp>
      <p:graphicFrame>
        <p:nvGraphicFramePr>
          <p:cNvPr id="8" name="Table 7">
            <a:extLst>
              <a:ext uri="{FF2B5EF4-FFF2-40B4-BE49-F238E27FC236}">
                <a16:creationId xmlns:a16="http://schemas.microsoft.com/office/drawing/2014/main" id="{517C7631-577E-FFF1-F2A2-CCAD67C2AEA3}"/>
              </a:ext>
            </a:extLst>
          </p:cNvPr>
          <p:cNvGraphicFramePr>
            <a:graphicFrameLocks noGrp="1"/>
          </p:cNvGraphicFramePr>
          <p:nvPr>
            <p:extLst>
              <p:ext uri="{D42A27DB-BD31-4B8C-83A1-F6EECF244321}">
                <p14:modId xmlns:p14="http://schemas.microsoft.com/office/powerpoint/2010/main" val="1304424945"/>
              </p:ext>
            </p:extLst>
          </p:nvPr>
        </p:nvGraphicFramePr>
        <p:xfrm>
          <a:off x="589280" y="771930"/>
          <a:ext cx="11206480" cy="5288280"/>
        </p:xfrm>
        <a:graphic>
          <a:graphicData uri="http://schemas.openxmlformats.org/drawingml/2006/table">
            <a:tbl>
              <a:tblPr firstRow="1" bandRow="1">
                <a:tableStyleId>{5C22544A-7EE6-4342-B048-85BDC9FD1C3A}</a:tableStyleId>
              </a:tblPr>
              <a:tblGrid>
                <a:gridCol w="1869440">
                  <a:extLst>
                    <a:ext uri="{9D8B030D-6E8A-4147-A177-3AD203B41FA5}">
                      <a16:colId xmlns:a16="http://schemas.microsoft.com/office/drawing/2014/main" val="2709769031"/>
                    </a:ext>
                  </a:extLst>
                </a:gridCol>
                <a:gridCol w="1991360">
                  <a:extLst>
                    <a:ext uri="{9D8B030D-6E8A-4147-A177-3AD203B41FA5}">
                      <a16:colId xmlns:a16="http://schemas.microsoft.com/office/drawing/2014/main" val="460019229"/>
                    </a:ext>
                  </a:extLst>
                </a:gridCol>
                <a:gridCol w="7345680">
                  <a:extLst>
                    <a:ext uri="{9D8B030D-6E8A-4147-A177-3AD203B41FA5}">
                      <a16:colId xmlns:a16="http://schemas.microsoft.com/office/drawing/2014/main" val="997453637"/>
                    </a:ext>
                  </a:extLst>
                </a:gridCol>
              </a:tblGrid>
              <a:tr h="370840">
                <a:tc>
                  <a:txBody>
                    <a:bodyPr/>
                    <a:lstStyle/>
                    <a:p>
                      <a:pPr algn="ctr"/>
                      <a:r>
                        <a:rPr lang="en-US" sz="1675" dirty="0"/>
                        <a:t>Reference to Order/ Standards</a:t>
                      </a:r>
                    </a:p>
                  </a:txBody>
                  <a:tcPr/>
                </a:tc>
                <a:tc>
                  <a:txBody>
                    <a:bodyPr/>
                    <a:lstStyle/>
                    <a:p>
                      <a:pPr algn="ctr"/>
                      <a:r>
                        <a:rPr lang="en-US" sz="1675" dirty="0"/>
                        <a:t>Topic in relation to the observations</a:t>
                      </a:r>
                    </a:p>
                  </a:txBody>
                  <a:tcPr/>
                </a:tc>
                <a:tc>
                  <a:txBody>
                    <a:bodyPr/>
                    <a:lstStyle/>
                    <a:p>
                      <a:pPr algn="ctr"/>
                      <a:r>
                        <a:rPr lang="en-US" sz="1675" dirty="0"/>
                        <a:t>Explanations</a:t>
                      </a:r>
                    </a:p>
                  </a:txBody>
                  <a:tcPr/>
                </a:tc>
                <a:extLst>
                  <a:ext uri="{0D108BD9-81ED-4DB2-BD59-A6C34878D82A}">
                    <a16:rowId xmlns:a16="http://schemas.microsoft.com/office/drawing/2014/main" val="3963646912"/>
                  </a:ext>
                </a:extLst>
              </a:tr>
              <a:tr h="370840">
                <a:tc>
                  <a:txBody>
                    <a:bodyPr/>
                    <a:lstStyle/>
                    <a:p>
                      <a:pPr algn="just"/>
                      <a:r>
                        <a:rPr lang="en-US" sz="1675" dirty="0"/>
                        <a:t>Financial Reporting Quality Review - PSP Projects Limited</a:t>
                      </a:r>
                    </a:p>
                    <a:p>
                      <a:pPr algn="just"/>
                      <a:endParaRPr lang="en-US" sz="1675" dirty="0"/>
                    </a:p>
                  </a:txBody>
                  <a:tcPr/>
                </a:tc>
                <a:tc>
                  <a:txBody>
                    <a:bodyPr/>
                    <a:lstStyle/>
                    <a:p>
                      <a:pPr algn="just"/>
                      <a:r>
                        <a:rPr lang="en-US" sz="1675" dirty="0"/>
                        <a:t>Non-disclosures</a:t>
                      </a:r>
                    </a:p>
                    <a:p>
                      <a:pPr algn="just"/>
                      <a:r>
                        <a:rPr lang="en-US" sz="1675" dirty="0"/>
                        <a:t>regarding</a:t>
                      </a:r>
                    </a:p>
                    <a:p>
                      <a:pPr algn="just"/>
                      <a:r>
                        <a:rPr lang="en-US" sz="1675" dirty="0"/>
                        <a:t>Related Party</a:t>
                      </a:r>
                    </a:p>
                    <a:p>
                      <a:pPr algn="just"/>
                      <a:r>
                        <a:rPr lang="en-US" sz="1675" dirty="0"/>
                        <a:t>Loans</a:t>
                      </a:r>
                    </a:p>
                  </a:txBody>
                  <a:tcPr/>
                </a:tc>
                <a:tc>
                  <a:txBody>
                    <a:bodyPr/>
                    <a:lstStyle/>
                    <a:p>
                      <a:pPr algn="just"/>
                      <a:r>
                        <a:rPr lang="en-US" sz="1675" dirty="0"/>
                        <a:t>The company disclosed loans totaling Rs. 3,942.63 lakhs to related parties, with  Rs. 2,751.59 lakhs classified as non-current and Rs. 1,163.44 lakhs classified as current. However, the full particulars of these loans, including the rate of interest, repayment terms, due date, collateral, etc., were not disclosed in the Financial</a:t>
                      </a:r>
                    </a:p>
                    <a:p>
                      <a:pPr algn="just"/>
                      <a:r>
                        <a:rPr lang="en-US" sz="1675" dirty="0"/>
                        <a:t>Statements, as required by Section 186(4) of the Companies Act 2013 and Schedule III of the Companies Act, 2013. The company acknowledged this oversight and mentioned that they disclosed the transactions conducted during the year, year-end balances related to loans and guarantees provided to related parties, and interest income recognized under Note No. 37 pertaining to related party transactions. However, they did not specifically reference Section 186(4)</a:t>
                      </a:r>
                    </a:p>
                    <a:p>
                      <a:pPr algn="just"/>
                      <a:r>
                        <a:rPr lang="en-US" sz="1675" dirty="0"/>
                        <a:t>of the Companies Act, 2013. The company committed to enhancing their disclosure to be more specific about the requirements of Section 186(4) of the Companies Act, 2013. During the in-person discussion, the company assured that it had taken note of NFRA's observation and had improved the disclosures in the Financial Statements from 2021-22 in line with the Companies Act, 2013, and Schedule III. Moving forward, the company was directed to disclose the loan tenure and any collateral provided, if applicable, to ensure comprehensive and compliant disclosure practices.</a:t>
                      </a:r>
                    </a:p>
                  </a:txBody>
                  <a:tcPr/>
                </a:tc>
                <a:extLst>
                  <a:ext uri="{0D108BD9-81ED-4DB2-BD59-A6C34878D82A}">
                    <a16:rowId xmlns:a16="http://schemas.microsoft.com/office/drawing/2014/main" val="3161755268"/>
                  </a:ext>
                </a:extLst>
              </a:tr>
            </a:tbl>
          </a:graphicData>
        </a:graphic>
      </p:graphicFrame>
    </p:spTree>
    <p:extLst>
      <p:ext uri="{BB962C8B-B14F-4D97-AF65-F5344CB8AC3E}">
        <p14:creationId xmlns:p14="http://schemas.microsoft.com/office/powerpoint/2010/main" val="1912391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tanding around a table&#10;&#10;Description automatically generated">
            <a:extLst>
              <a:ext uri="{FF2B5EF4-FFF2-40B4-BE49-F238E27FC236}">
                <a16:creationId xmlns:a16="http://schemas.microsoft.com/office/drawing/2014/main" id="{690951EE-2AC6-4924-B96E-1F5E63586EF4}"/>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t="2000" b="13731"/>
          <a:stretch/>
        </p:blipFill>
        <p:spPr>
          <a:xfrm>
            <a:off x="20" y="-52509"/>
            <a:ext cx="12191980" cy="6858000"/>
          </a:xfrm>
          <a:prstGeom prst="rect">
            <a:avLst/>
          </a:prstGeom>
        </p:spPr>
      </p:pic>
      <p:sp>
        <p:nvSpPr>
          <p:cNvPr id="18" name="Title 1"/>
          <p:cNvSpPr txBox="1">
            <a:spLocks/>
          </p:cNvSpPr>
          <p:nvPr/>
        </p:nvSpPr>
        <p:spPr>
          <a:xfrm>
            <a:off x="853439" y="1475234"/>
            <a:ext cx="3214307" cy="1554569"/>
          </a:xfrm>
          <a:prstGeom prst="rect">
            <a:avLst/>
          </a:prstGeom>
        </p:spPr>
        <p:txBody>
          <a:bodyPr vert="horz" lIns="91440" tIns="45720" rIns="91440" bIns="45720" rtlCol="0" anchor="b">
            <a:norm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FFFFFF"/>
              </a:solidFill>
              <a:effectLst/>
              <a:uLnTx/>
              <a:uFillTx/>
              <a:latin typeface="Calibri" panose="020F0502020204030204"/>
              <a:ea typeface="Tahoma" panose="020B0604030504040204" pitchFamily="34" charset="0"/>
              <a:cs typeface="Tahoma" panose="020B0604030504040204" pitchFamily="34" charset="0"/>
            </a:endParaRPr>
          </a:p>
        </p:txBody>
      </p:sp>
      <p:sp>
        <p:nvSpPr>
          <p:cNvPr id="2" name="Oval Callout 4">
            <a:extLst>
              <a:ext uri="{FF2B5EF4-FFF2-40B4-BE49-F238E27FC236}">
                <a16:creationId xmlns:a16="http://schemas.microsoft.com/office/drawing/2014/main" id="{2748C6EA-42FE-3B70-A465-785BCA5AB58F}"/>
              </a:ext>
            </a:extLst>
          </p:cNvPr>
          <p:cNvSpPr/>
          <p:nvPr/>
        </p:nvSpPr>
        <p:spPr>
          <a:xfrm>
            <a:off x="534219" y="826919"/>
            <a:ext cx="3990706" cy="3187468"/>
          </a:xfrm>
          <a:prstGeom prst="wedgeEllipseCallout">
            <a:avLst>
              <a:gd name="adj1" fmla="val 25688"/>
              <a:gd name="adj2" fmla="val 646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0064"/>
              </a:buClr>
              <a:buSzPct val="100000"/>
              <a:buFont typeface="Arial" charset="0"/>
              <a:buNone/>
              <a:defRPr/>
            </a:pPr>
            <a:r>
              <a:rPr lang="en-US" sz="1400" b="1" kern="0" dirty="0">
                <a:solidFill>
                  <a:schemeClr val="tx1">
                    <a:lumMod val="75000"/>
                    <a:lumOff val="25000"/>
                  </a:schemeClr>
                </a:solidFill>
                <a:cs typeface="Arial" charset="0"/>
              </a:rPr>
              <a:t>Mukesh Manish &amp; Kalpesh</a:t>
            </a:r>
          </a:p>
          <a:p>
            <a:pPr algn="just">
              <a:buClr>
                <a:srgbClr val="000064"/>
              </a:buClr>
              <a:buSzPct val="100000"/>
              <a:buFont typeface="Arial" charset="0"/>
              <a:buNone/>
              <a:defRPr/>
            </a:pPr>
            <a:r>
              <a:rPr lang="en-US" sz="1400" b="1" kern="0" dirty="0">
                <a:solidFill>
                  <a:schemeClr val="tx1">
                    <a:lumMod val="75000"/>
                    <a:lumOff val="25000"/>
                  </a:schemeClr>
                </a:solidFill>
                <a:cs typeface="Arial" charset="0"/>
              </a:rPr>
              <a:t>Chartered Accountants</a:t>
            </a:r>
          </a:p>
          <a:p>
            <a:pPr algn="just">
              <a:buClr>
                <a:srgbClr val="000064"/>
              </a:buClr>
              <a:buSzPct val="100000"/>
              <a:buFont typeface="Arial" charset="0"/>
              <a:buNone/>
              <a:defRPr/>
            </a:pPr>
            <a:r>
              <a:rPr lang="en-US" sz="1400" kern="0" dirty="0">
                <a:solidFill>
                  <a:schemeClr val="tx1">
                    <a:lumMod val="75000"/>
                    <a:lumOff val="25000"/>
                  </a:schemeClr>
                </a:solidFill>
                <a:cs typeface="Arial" charset="0"/>
              </a:rPr>
              <a:t>7th Floor, Briley One,</a:t>
            </a:r>
          </a:p>
          <a:p>
            <a:pPr algn="just">
              <a:buClr>
                <a:srgbClr val="000064"/>
              </a:buClr>
              <a:buSzPct val="100000"/>
              <a:buFont typeface="Arial" charset="0"/>
              <a:buNone/>
              <a:defRPr/>
            </a:pPr>
            <a:r>
              <a:rPr lang="en-US" sz="1400" kern="0" dirty="0">
                <a:solidFill>
                  <a:schemeClr val="tx1">
                    <a:lumMod val="75000"/>
                    <a:lumOff val="25000"/>
                  </a:schemeClr>
                </a:solidFill>
                <a:cs typeface="Arial" charset="0"/>
              </a:rPr>
              <a:t>No. 30/ 64 </a:t>
            </a:r>
            <a:r>
              <a:rPr lang="en-US" sz="1400" kern="0" dirty="0" err="1">
                <a:solidFill>
                  <a:schemeClr val="tx1">
                    <a:lumMod val="75000"/>
                    <a:lumOff val="25000"/>
                  </a:schemeClr>
                </a:solidFill>
                <a:cs typeface="Arial" charset="0"/>
              </a:rPr>
              <a:t>Ethiraj</a:t>
            </a:r>
            <a:r>
              <a:rPr lang="en-US" sz="1400" kern="0" dirty="0">
                <a:solidFill>
                  <a:schemeClr val="tx1">
                    <a:lumMod val="75000"/>
                    <a:lumOff val="25000"/>
                  </a:schemeClr>
                </a:solidFill>
                <a:cs typeface="Arial" charset="0"/>
              </a:rPr>
              <a:t> Salai,</a:t>
            </a:r>
          </a:p>
          <a:p>
            <a:pPr algn="just">
              <a:buClr>
                <a:srgbClr val="000064"/>
              </a:buClr>
              <a:buSzPct val="100000"/>
              <a:buFont typeface="Arial" charset="0"/>
              <a:buNone/>
              <a:defRPr/>
            </a:pPr>
            <a:r>
              <a:rPr lang="en-US" sz="1400" kern="0" dirty="0" err="1">
                <a:solidFill>
                  <a:schemeClr val="tx1">
                    <a:lumMod val="75000"/>
                    <a:lumOff val="25000"/>
                  </a:schemeClr>
                </a:solidFill>
                <a:cs typeface="Arial" charset="0"/>
              </a:rPr>
              <a:t>Egmore</a:t>
            </a:r>
            <a:r>
              <a:rPr lang="en-US" sz="1400" kern="0" dirty="0">
                <a:solidFill>
                  <a:schemeClr val="tx1">
                    <a:lumMod val="75000"/>
                    <a:lumOff val="25000"/>
                  </a:schemeClr>
                </a:solidFill>
                <a:cs typeface="Arial" charset="0"/>
              </a:rPr>
              <a:t>, Chennai – 600 008, </a:t>
            </a:r>
          </a:p>
          <a:p>
            <a:pPr>
              <a:buClr>
                <a:srgbClr val="000064"/>
              </a:buClr>
              <a:buSzPct val="100000"/>
              <a:buFont typeface="Arial" charset="0"/>
              <a:buNone/>
              <a:defRPr/>
            </a:pPr>
            <a:r>
              <a:rPr lang="en-US" sz="1400" kern="0" dirty="0">
                <a:solidFill>
                  <a:schemeClr val="tx1">
                    <a:lumMod val="75000"/>
                    <a:lumOff val="25000"/>
                  </a:schemeClr>
                </a:solidFill>
                <a:cs typeface="Arial" charset="0"/>
              </a:rPr>
              <a:t>Tamil Nadu, India</a:t>
            </a:r>
            <a:br>
              <a:rPr lang="en-US" sz="1400" kern="0" dirty="0">
                <a:solidFill>
                  <a:schemeClr val="tx1">
                    <a:lumMod val="75000"/>
                    <a:lumOff val="25000"/>
                  </a:schemeClr>
                </a:solidFill>
                <a:cs typeface="Arial" charset="0"/>
              </a:rPr>
            </a:br>
            <a:endParaRPr lang="en-US" sz="1400" kern="0" dirty="0">
              <a:solidFill>
                <a:srgbClr val="FF0000"/>
              </a:solidFill>
              <a:cs typeface="Arial" charset="0"/>
            </a:endParaRPr>
          </a:p>
          <a:p>
            <a:pPr>
              <a:buClr>
                <a:srgbClr val="000064"/>
              </a:buClr>
              <a:buSzPct val="100000"/>
              <a:buFont typeface="Arial" charset="0"/>
              <a:buNone/>
              <a:defRPr/>
            </a:pPr>
            <a:r>
              <a:rPr lang="en-US" sz="1400" b="1" u="sng" kern="0" dirty="0">
                <a:solidFill>
                  <a:schemeClr val="tx1">
                    <a:lumMod val="75000"/>
                    <a:lumOff val="25000"/>
                  </a:schemeClr>
                </a:solidFill>
                <a:cs typeface="Arial" charset="0"/>
              </a:rPr>
              <a:t>Ph No</a:t>
            </a:r>
            <a:r>
              <a:rPr lang="en-US" sz="1400" kern="0" dirty="0">
                <a:solidFill>
                  <a:schemeClr val="tx1">
                    <a:lumMod val="75000"/>
                    <a:lumOff val="25000"/>
                  </a:schemeClr>
                </a:solidFill>
                <a:cs typeface="Arial" charset="0"/>
              </a:rPr>
              <a:t>: +91-44-4263 9000</a:t>
            </a:r>
          </a:p>
          <a:p>
            <a:pPr>
              <a:buClr>
                <a:srgbClr val="000064"/>
              </a:buClr>
              <a:buSzPct val="100000"/>
              <a:buFont typeface="Arial" charset="0"/>
              <a:buNone/>
              <a:defRPr/>
            </a:pPr>
            <a:r>
              <a:rPr lang="en-US" sz="1400" b="1" u="sng" kern="0" dirty="0">
                <a:solidFill>
                  <a:schemeClr val="tx1">
                    <a:lumMod val="75000"/>
                    <a:lumOff val="25000"/>
                  </a:schemeClr>
                </a:solidFill>
                <a:cs typeface="Arial" charset="0"/>
              </a:rPr>
              <a:t>Email</a:t>
            </a:r>
            <a:r>
              <a:rPr lang="en-US" sz="1400" kern="0" dirty="0">
                <a:solidFill>
                  <a:schemeClr val="tx1">
                    <a:lumMod val="75000"/>
                    <a:lumOff val="25000"/>
                  </a:schemeClr>
                </a:solidFill>
                <a:cs typeface="Arial" charset="0"/>
              </a:rPr>
              <a:t>: auditqrm@m2k.co.in</a:t>
            </a:r>
          </a:p>
          <a:p>
            <a:pPr algn="ctr"/>
            <a:endParaRPr lang="en-US" sz="1400" dirty="0"/>
          </a:p>
        </p:txBody>
      </p:sp>
      <p:sp>
        <p:nvSpPr>
          <p:cNvPr id="7" name="TextBox 6"/>
          <p:cNvSpPr txBox="1"/>
          <p:nvPr/>
        </p:nvSpPr>
        <p:spPr>
          <a:xfrm>
            <a:off x="992014" y="4632654"/>
            <a:ext cx="3610547" cy="1554569"/>
          </a:xfrm>
          <a:prstGeom prst="rect">
            <a:avLst/>
          </a:prstGeom>
          <a:solidFill>
            <a:srgbClr val="000000">
              <a:alpha val="71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C55A1278-1D91-42F3-812A-E6DBADABF23A}"/>
              </a:ext>
            </a:extLst>
          </p:cNvPr>
          <p:cNvSpPr>
            <a:spLocks noGrp="1"/>
          </p:cNvSpPr>
          <p:nvPr>
            <p:ph type="ctrTitle"/>
          </p:nvPr>
        </p:nvSpPr>
        <p:spPr>
          <a:xfrm>
            <a:off x="1215510" y="5026820"/>
            <a:ext cx="3163554" cy="615131"/>
          </a:xfrm>
        </p:spPr>
        <p:txBody>
          <a:bodyPr anchor="b">
            <a:noAutofit/>
          </a:body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Thank you</a:t>
            </a:r>
          </a:p>
        </p:txBody>
      </p:sp>
    </p:spTree>
    <p:extLst>
      <p:ext uri="{BB962C8B-B14F-4D97-AF65-F5344CB8AC3E}">
        <p14:creationId xmlns:p14="http://schemas.microsoft.com/office/powerpoint/2010/main" val="1173229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97E7A-1AE5-AA85-1FCC-218922467F42}"/>
            </a:ext>
          </a:extLst>
        </p:cNvPr>
        <p:cNvGrpSpPr/>
        <p:nvPr/>
      </p:nvGrpSpPr>
      <p:grpSpPr>
        <a:xfrm>
          <a:off x="0" y="0"/>
          <a:ext cx="0" cy="0"/>
          <a:chOff x="0" y="0"/>
          <a:chExt cx="0" cy="0"/>
        </a:xfrm>
      </p:grpSpPr>
      <p:sp>
        <p:nvSpPr>
          <p:cNvPr id="2" name="Rectangle 10">
            <a:extLst>
              <a:ext uri="{FF2B5EF4-FFF2-40B4-BE49-F238E27FC236}">
                <a16:creationId xmlns:a16="http://schemas.microsoft.com/office/drawing/2014/main" id="{D5C95F86-B483-F082-9EDB-BB63CE49153D}"/>
              </a:ext>
            </a:extLst>
          </p:cNvPr>
          <p:cNvSpPr txBox="1">
            <a:spLocks noChangeArrowheads="1"/>
          </p:cNvSpPr>
          <p:nvPr/>
        </p:nvSpPr>
        <p:spPr>
          <a:xfrm>
            <a:off x="457200" y="914400"/>
            <a:ext cx="11591862" cy="5638798"/>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
            <a:extLst>
              <a:ext uri="{FF2B5EF4-FFF2-40B4-BE49-F238E27FC236}">
                <a16:creationId xmlns:a16="http://schemas.microsoft.com/office/drawing/2014/main" id="{02BC8D28-BA23-00A8-4B73-08E8B15C87E7}"/>
              </a:ext>
            </a:extLst>
          </p:cNvPr>
          <p:cNvSpPr>
            <a:spLocks noChangeArrowheads="1"/>
          </p:cNvSpPr>
          <p:nvPr/>
        </p:nvSpPr>
        <p:spPr bwMode="auto">
          <a:xfrm>
            <a:off x="3789122" y="6458295"/>
            <a:ext cx="3744704" cy="261297"/>
          </a:xfrm>
          <a:prstGeom prst="rect">
            <a:avLst/>
          </a:prstGeom>
          <a:noFill/>
          <a:ln w="9525">
            <a:noFill/>
            <a:miter lim="800000"/>
            <a:headEnd/>
            <a:tailEnd/>
          </a:ln>
        </p:spPr>
        <p:txBody>
          <a:bodyPr wrap="square" lIns="80968" tIns="40485" rIns="80968" bIns="40485">
            <a:spAutoFit/>
          </a:bodyPr>
          <a:lstStyle/>
          <a:p>
            <a:pPr marL="0" marR="0" lvl="0" indent="0" algn="ctr" defTabSz="808496" rtl="0" eaLnBrk="1" fontAlgn="auto" latinLnBrk="0" hangingPunct="1">
              <a:lnSpc>
                <a:spcPts val="1415"/>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Mukesh Manish &amp; Kalpesh, Chartered Accountants</a:t>
            </a:r>
          </a:p>
        </p:txBody>
      </p:sp>
      <p:sp>
        <p:nvSpPr>
          <p:cNvPr id="14" name="Slide Number Placeholder 7">
            <a:extLst>
              <a:ext uri="{FF2B5EF4-FFF2-40B4-BE49-F238E27FC236}">
                <a16:creationId xmlns:a16="http://schemas.microsoft.com/office/drawing/2014/main" id="{67AA2050-ABE2-77D3-78D2-5990A09B8CCF}"/>
              </a:ext>
            </a:extLst>
          </p:cNvPr>
          <p:cNvSpPr txBox="1">
            <a:spLocks/>
          </p:cNvSpPr>
          <p:nvPr/>
        </p:nvSpPr>
        <p:spPr bwMode="auto">
          <a:xfrm>
            <a:off x="0" y="6489259"/>
            <a:ext cx="12180639" cy="398238"/>
          </a:xfrm>
          <a:prstGeom prst="rect">
            <a:avLst/>
          </a:prstGeom>
          <a:solidFill>
            <a:schemeClr val="accent1"/>
          </a:solidFill>
          <a:ln w="9525">
            <a:noFill/>
            <a:miter lim="800000"/>
            <a:headEnd/>
            <a:tailEnd/>
          </a:ln>
        </p:spPr>
        <p:txBody>
          <a:bodyPr lIns="90683" tIns="0" rIns="90683" bIns="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rPr>
              <a:t>Page - </a:t>
            </a:r>
            <a:fld id="{BD7DE130-A03E-476D-9927-B206A4B83F0B}" type="slidenum">
              <a:rPr kumimoji="0" lang="en-US" altLang="en-US" sz="12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623A89D-4AC4-DF21-0097-181A9F83004E}"/>
              </a:ext>
            </a:extLst>
          </p:cNvPr>
          <p:cNvSpPr txBox="1">
            <a:spLocks noChangeArrowheads="1"/>
          </p:cNvSpPr>
          <p:nvPr/>
        </p:nvSpPr>
        <p:spPr>
          <a:xfrm>
            <a:off x="472199" y="792480"/>
            <a:ext cx="11358312" cy="5467695"/>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kumimoji="0" lang="en-US" sz="1800" b="1" kern="1200" cap="none" spc="0" normalizeH="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4" name="Rectangle 1">
            <a:extLst>
              <a:ext uri="{FF2B5EF4-FFF2-40B4-BE49-F238E27FC236}">
                <a16:creationId xmlns:a16="http://schemas.microsoft.com/office/drawing/2014/main" id="{AFBAC3AD-1740-62AF-E82C-D40D5D94FBB3}"/>
              </a:ext>
            </a:extLst>
          </p:cNvPr>
          <p:cNvSpPr>
            <a:spLocks noChangeArrowheads="1"/>
          </p:cNvSpPr>
          <p:nvPr/>
        </p:nvSpPr>
        <p:spPr bwMode="auto">
          <a:xfrm>
            <a:off x="75764" y="6543144"/>
            <a:ext cx="1831940" cy="261297"/>
          </a:xfrm>
          <a:prstGeom prst="rect">
            <a:avLst/>
          </a:prstGeom>
          <a:noFill/>
          <a:ln w="9525">
            <a:noFill/>
            <a:miter lim="800000"/>
            <a:headEnd/>
            <a:tailEnd/>
          </a:ln>
        </p:spPr>
        <p:txBody>
          <a:bodyPr wrap="square" lIns="80968" tIns="40485" rIns="80968" bIns="40485">
            <a:spAutoFit/>
          </a:bodyPr>
          <a:lstStyle/>
          <a:p>
            <a:pPr marL="0" marR="0" lvl="0" indent="0" algn="l" defTabSz="808516" rtl="0" eaLnBrk="1" fontAlgn="auto" latinLnBrk="0" hangingPunct="1">
              <a:lnSpc>
                <a:spcPts val="1414"/>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Privileged &amp; Confidential</a:t>
            </a:r>
          </a:p>
        </p:txBody>
      </p:sp>
      <p:cxnSp>
        <p:nvCxnSpPr>
          <p:cNvPr id="6" name="Straight Connector 5">
            <a:extLst>
              <a:ext uri="{FF2B5EF4-FFF2-40B4-BE49-F238E27FC236}">
                <a16:creationId xmlns:a16="http://schemas.microsoft.com/office/drawing/2014/main" id="{4E74B9AF-6215-BB7E-9314-0A13A5AEBF82}"/>
              </a:ext>
            </a:extLst>
          </p:cNvPr>
          <p:cNvCxnSpPr>
            <a:cxnSpLocks/>
          </p:cNvCxnSpPr>
          <p:nvPr/>
        </p:nvCxnSpPr>
        <p:spPr>
          <a:xfrm>
            <a:off x="495585" y="706349"/>
            <a:ext cx="1133492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5944AD9F-F599-5870-8434-27105674469F}"/>
              </a:ext>
            </a:extLst>
          </p:cNvPr>
          <p:cNvSpPr txBox="1">
            <a:spLocks/>
          </p:cNvSpPr>
          <p:nvPr/>
        </p:nvSpPr>
        <p:spPr>
          <a:xfrm>
            <a:off x="381350" y="39688"/>
            <a:ext cx="11449162" cy="798512"/>
          </a:xfrm>
          <a:prstGeom prst="rect">
            <a:avLst/>
          </a:prstGeom>
        </p:spPr>
        <p:txBody>
          <a:bodyPr lIns="89865" tIns="44932" rIns="89865" bIns="44932"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Setting the context: Audit under the framework of SA</a:t>
            </a:r>
            <a:endPar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endParaRPr>
          </a:p>
        </p:txBody>
      </p:sp>
      <p:sp>
        <p:nvSpPr>
          <p:cNvPr id="3" name="Rectangle 1">
            <a:extLst>
              <a:ext uri="{FF2B5EF4-FFF2-40B4-BE49-F238E27FC236}">
                <a16:creationId xmlns:a16="http://schemas.microsoft.com/office/drawing/2014/main" id="{28A8674B-31AC-9806-26B9-5D7BF39CE3A4}"/>
              </a:ext>
            </a:extLst>
          </p:cNvPr>
          <p:cNvSpPr>
            <a:spLocks noChangeArrowheads="1"/>
          </p:cNvSpPr>
          <p:nvPr/>
        </p:nvSpPr>
        <p:spPr bwMode="auto">
          <a:xfrm>
            <a:off x="3598157" y="6542267"/>
            <a:ext cx="3744704" cy="261297"/>
          </a:xfrm>
          <a:prstGeom prst="rect">
            <a:avLst/>
          </a:prstGeom>
          <a:noFill/>
          <a:ln w="9525">
            <a:noFill/>
            <a:miter lim="800000"/>
            <a:headEnd/>
            <a:tailEnd/>
          </a:ln>
        </p:spPr>
        <p:txBody>
          <a:bodyPr wrap="square" lIns="80968" tIns="40485" rIns="80968" bIns="40485">
            <a:spAutoFit/>
          </a:bodyPr>
          <a:lstStyle/>
          <a:p>
            <a:pPr algn="ctr" defTabSz="808496">
              <a:lnSpc>
                <a:spcPts val="1415"/>
              </a:lnSpc>
              <a:defRPr/>
            </a:pPr>
            <a:r>
              <a:rPr lang="en-US" sz="1200" dirty="0">
                <a:solidFill>
                  <a:schemeClr val="bg1"/>
                </a:solidFill>
              </a:rPr>
              <a:t>Mukesh Manish &amp; Kalpesh, Chartered Accountants</a:t>
            </a:r>
          </a:p>
        </p:txBody>
      </p:sp>
      <p:sp>
        <p:nvSpPr>
          <p:cNvPr id="7" name="Rectangle 10">
            <a:extLst>
              <a:ext uri="{FF2B5EF4-FFF2-40B4-BE49-F238E27FC236}">
                <a16:creationId xmlns:a16="http://schemas.microsoft.com/office/drawing/2014/main" id="{C0FB1A2D-282A-1F61-1151-AC76FAB7FFC3}"/>
              </a:ext>
            </a:extLst>
          </p:cNvPr>
          <p:cNvSpPr txBox="1">
            <a:spLocks noChangeArrowheads="1"/>
          </p:cNvSpPr>
          <p:nvPr/>
        </p:nvSpPr>
        <p:spPr>
          <a:xfrm>
            <a:off x="797319" y="2335902"/>
            <a:ext cx="6314681" cy="1758578"/>
          </a:xfrm>
          <a:prstGeom prst="rect">
            <a:avLst/>
          </a:prstGeom>
        </p:spPr>
        <p:txBody>
          <a:bodyPr vert="horz" lIns="101885" tIns="50941" rIns="101885" bIns="5094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800" dirty="0">
                <a:solidFill>
                  <a:srgbClr val="000000"/>
                </a:solidFill>
              </a:rPr>
              <a:t>Assume that the applicable financial reporting framework establishes minimal or no related party requirements.</a:t>
            </a:r>
          </a:p>
          <a:p>
            <a:pPr algn="just"/>
            <a:endParaRPr lang="en-US" sz="1800" dirty="0">
              <a:solidFill>
                <a:srgbClr val="000000"/>
              </a:solidFill>
            </a:endParaRPr>
          </a:p>
          <a:p>
            <a:pPr marL="233363" indent="-233363" algn="just">
              <a:buNone/>
            </a:pPr>
            <a:r>
              <a:rPr lang="en-US" sz="1800" dirty="0">
                <a:solidFill>
                  <a:srgbClr val="000000"/>
                </a:solidFill>
              </a:rPr>
              <a:t>     What is the relevance of the “Related Parties Transactions” (RPT) in the audit of the financial statements? </a:t>
            </a:r>
            <a:endParaRPr lang="en-US" sz="1800" b="0" i="0" u="none" strike="noStrike" baseline="0" dirty="0">
              <a:solidFill>
                <a:srgbClr val="000000"/>
              </a:solidFill>
            </a:endParaRPr>
          </a:p>
        </p:txBody>
      </p:sp>
      <p:pic>
        <p:nvPicPr>
          <p:cNvPr id="10" name="Picture 9">
            <a:extLst>
              <a:ext uri="{FF2B5EF4-FFF2-40B4-BE49-F238E27FC236}">
                <a16:creationId xmlns:a16="http://schemas.microsoft.com/office/drawing/2014/main" id="{B726DF4C-1318-6724-9486-B105C85549A9}"/>
              </a:ext>
            </a:extLst>
          </p:cNvPr>
          <p:cNvPicPr>
            <a:picLocks noChangeAspect="1"/>
          </p:cNvPicPr>
          <p:nvPr/>
        </p:nvPicPr>
        <p:blipFill>
          <a:blip r:embed="rId2"/>
          <a:stretch>
            <a:fillRect/>
          </a:stretch>
        </p:blipFill>
        <p:spPr>
          <a:xfrm>
            <a:off x="7701071" y="1905962"/>
            <a:ext cx="2796819" cy="2598137"/>
          </a:xfrm>
          <a:prstGeom prst="rect">
            <a:avLst/>
          </a:prstGeom>
        </p:spPr>
      </p:pic>
    </p:spTree>
    <p:extLst>
      <p:ext uri="{BB962C8B-B14F-4D97-AF65-F5344CB8AC3E}">
        <p14:creationId xmlns:p14="http://schemas.microsoft.com/office/powerpoint/2010/main" val="743329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D68DF-E751-86F1-728F-324CC92D768A}"/>
            </a:ext>
          </a:extLst>
        </p:cNvPr>
        <p:cNvGrpSpPr/>
        <p:nvPr/>
      </p:nvGrpSpPr>
      <p:grpSpPr>
        <a:xfrm>
          <a:off x="0" y="0"/>
          <a:ext cx="0" cy="0"/>
          <a:chOff x="0" y="0"/>
          <a:chExt cx="0" cy="0"/>
        </a:xfrm>
      </p:grpSpPr>
      <p:sp>
        <p:nvSpPr>
          <p:cNvPr id="13" name="Rectangle 1">
            <a:extLst>
              <a:ext uri="{FF2B5EF4-FFF2-40B4-BE49-F238E27FC236}">
                <a16:creationId xmlns:a16="http://schemas.microsoft.com/office/drawing/2014/main" id="{7A141284-2834-27A5-847B-DDA93D35BAC6}"/>
              </a:ext>
            </a:extLst>
          </p:cNvPr>
          <p:cNvSpPr>
            <a:spLocks noChangeArrowheads="1"/>
          </p:cNvSpPr>
          <p:nvPr/>
        </p:nvSpPr>
        <p:spPr bwMode="auto">
          <a:xfrm>
            <a:off x="3789122" y="6458295"/>
            <a:ext cx="3744704" cy="261297"/>
          </a:xfrm>
          <a:prstGeom prst="rect">
            <a:avLst/>
          </a:prstGeom>
          <a:noFill/>
          <a:ln w="9525">
            <a:noFill/>
            <a:miter lim="800000"/>
            <a:headEnd/>
            <a:tailEnd/>
          </a:ln>
        </p:spPr>
        <p:txBody>
          <a:bodyPr wrap="square" lIns="80968" tIns="40485" rIns="80968" bIns="40485">
            <a:spAutoFit/>
          </a:bodyPr>
          <a:lstStyle/>
          <a:p>
            <a:pPr marL="0" marR="0" lvl="0" indent="0" algn="ctr" defTabSz="808496" rtl="0" eaLnBrk="1" fontAlgn="auto" latinLnBrk="0" hangingPunct="1">
              <a:lnSpc>
                <a:spcPts val="1415"/>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Mukesh Manish &amp; Kalpesh, Chartered Accountants</a:t>
            </a:r>
          </a:p>
        </p:txBody>
      </p:sp>
      <p:sp>
        <p:nvSpPr>
          <p:cNvPr id="14" name="Slide Number Placeholder 7">
            <a:extLst>
              <a:ext uri="{FF2B5EF4-FFF2-40B4-BE49-F238E27FC236}">
                <a16:creationId xmlns:a16="http://schemas.microsoft.com/office/drawing/2014/main" id="{F1D6B282-34FE-DB58-F543-479D7DC02A59}"/>
              </a:ext>
            </a:extLst>
          </p:cNvPr>
          <p:cNvSpPr txBox="1">
            <a:spLocks/>
          </p:cNvSpPr>
          <p:nvPr/>
        </p:nvSpPr>
        <p:spPr bwMode="auto">
          <a:xfrm>
            <a:off x="0" y="6489259"/>
            <a:ext cx="12180639" cy="398238"/>
          </a:xfrm>
          <a:prstGeom prst="rect">
            <a:avLst/>
          </a:prstGeom>
          <a:solidFill>
            <a:schemeClr val="accent1"/>
          </a:solidFill>
          <a:ln w="9525">
            <a:noFill/>
            <a:miter lim="800000"/>
            <a:headEnd/>
            <a:tailEnd/>
          </a:ln>
        </p:spPr>
        <p:txBody>
          <a:bodyPr lIns="90683" tIns="0" rIns="90683" bIns="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rPr>
              <a:t>Page - </a:t>
            </a:r>
            <a:fld id="{BD7DE130-A03E-476D-9927-B206A4B83F0B}" type="slidenum">
              <a:rPr kumimoji="0" lang="en-US" altLang="en-US" sz="12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176A1F0-841E-13ED-1C59-46C6072AF917}"/>
              </a:ext>
            </a:extLst>
          </p:cNvPr>
          <p:cNvSpPr txBox="1">
            <a:spLocks noChangeArrowheads="1"/>
          </p:cNvSpPr>
          <p:nvPr/>
        </p:nvSpPr>
        <p:spPr>
          <a:xfrm>
            <a:off x="472199" y="812800"/>
            <a:ext cx="11358312" cy="5467695"/>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kumimoji="0" lang="en-US" sz="1800" b="1" kern="1200" cap="none" spc="0" normalizeH="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4" name="Rectangle 1">
            <a:extLst>
              <a:ext uri="{FF2B5EF4-FFF2-40B4-BE49-F238E27FC236}">
                <a16:creationId xmlns:a16="http://schemas.microsoft.com/office/drawing/2014/main" id="{C1A46360-8FA4-5FC4-1D6A-E705F85D543B}"/>
              </a:ext>
            </a:extLst>
          </p:cNvPr>
          <p:cNvSpPr>
            <a:spLocks noChangeArrowheads="1"/>
          </p:cNvSpPr>
          <p:nvPr/>
        </p:nvSpPr>
        <p:spPr bwMode="auto">
          <a:xfrm>
            <a:off x="75764" y="6543144"/>
            <a:ext cx="1831940" cy="261297"/>
          </a:xfrm>
          <a:prstGeom prst="rect">
            <a:avLst/>
          </a:prstGeom>
          <a:noFill/>
          <a:ln w="9525">
            <a:noFill/>
            <a:miter lim="800000"/>
            <a:headEnd/>
            <a:tailEnd/>
          </a:ln>
        </p:spPr>
        <p:txBody>
          <a:bodyPr wrap="square" lIns="80968" tIns="40485" rIns="80968" bIns="40485">
            <a:spAutoFit/>
          </a:bodyPr>
          <a:lstStyle/>
          <a:p>
            <a:pPr marL="0" marR="0" lvl="0" indent="0" algn="l" defTabSz="808516" rtl="0" eaLnBrk="1" fontAlgn="auto" latinLnBrk="0" hangingPunct="1">
              <a:lnSpc>
                <a:spcPts val="1414"/>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Privileged &amp; Confidential</a:t>
            </a:r>
          </a:p>
        </p:txBody>
      </p:sp>
      <p:cxnSp>
        <p:nvCxnSpPr>
          <p:cNvPr id="6" name="Straight Connector 5">
            <a:extLst>
              <a:ext uri="{FF2B5EF4-FFF2-40B4-BE49-F238E27FC236}">
                <a16:creationId xmlns:a16="http://schemas.microsoft.com/office/drawing/2014/main" id="{F2D13872-057D-15B7-E9E2-BF1A407B95C9}"/>
              </a:ext>
            </a:extLst>
          </p:cNvPr>
          <p:cNvCxnSpPr>
            <a:cxnSpLocks/>
          </p:cNvCxnSpPr>
          <p:nvPr/>
        </p:nvCxnSpPr>
        <p:spPr>
          <a:xfrm>
            <a:off x="495585" y="706349"/>
            <a:ext cx="1133492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89AA2B17-C2E9-4537-A56B-FDD161B76450}"/>
              </a:ext>
            </a:extLst>
          </p:cNvPr>
          <p:cNvSpPr txBox="1">
            <a:spLocks/>
          </p:cNvSpPr>
          <p:nvPr/>
        </p:nvSpPr>
        <p:spPr>
          <a:xfrm>
            <a:off x="381350" y="39688"/>
            <a:ext cx="11449162" cy="798512"/>
          </a:xfrm>
          <a:prstGeom prst="rect">
            <a:avLst/>
          </a:prstGeom>
        </p:spPr>
        <p:txBody>
          <a:bodyPr lIns="89865" tIns="44932" rIns="89865" bIns="44932"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Setting the context: Audit under the framework of SA</a:t>
            </a:r>
            <a:endPar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endParaRPr>
          </a:p>
        </p:txBody>
      </p:sp>
      <p:sp>
        <p:nvSpPr>
          <p:cNvPr id="3" name="Rectangle 1">
            <a:extLst>
              <a:ext uri="{FF2B5EF4-FFF2-40B4-BE49-F238E27FC236}">
                <a16:creationId xmlns:a16="http://schemas.microsoft.com/office/drawing/2014/main" id="{5C48FB74-D22D-1DC9-1297-F2C32B26F4DC}"/>
              </a:ext>
            </a:extLst>
          </p:cNvPr>
          <p:cNvSpPr>
            <a:spLocks noChangeArrowheads="1"/>
          </p:cNvSpPr>
          <p:nvPr/>
        </p:nvSpPr>
        <p:spPr bwMode="auto">
          <a:xfrm>
            <a:off x="3598157" y="6542267"/>
            <a:ext cx="3744704" cy="261297"/>
          </a:xfrm>
          <a:prstGeom prst="rect">
            <a:avLst/>
          </a:prstGeom>
          <a:noFill/>
          <a:ln w="9525">
            <a:noFill/>
            <a:miter lim="800000"/>
            <a:headEnd/>
            <a:tailEnd/>
          </a:ln>
        </p:spPr>
        <p:txBody>
          <a:bodyPr wrap="square" lIns="80968" tIns="40485" rIns="80968" bIns="40485">
            <a:spAutoFit/>
          </a:bodyPr>
          <a:lstStyle/>
          <a:p>
            <a:pPr algn="ctr" defTabSz="808496">
              <a:lnSpc>
                <a:spcPts val="1415"/>
              </a:lnSpc>
              <a:defRPr/>
            </a:pPr>
            <a:r>
              <a:rPr lang="en-US" sz="1200" dirty="0">
                <a:solidFill>
                  <a:schemeClr val="bg1"/>
                </a:solidFill>
              </a:rPr>
              <a:t>Mukesh Manish &amp; Kalpesh, Chartered Accountants</a:t>
            </a:r>
          </a:p>
        </p:txBody>
      </p:sp>
      <p:sp>
        <p:nvSpPr>
          <p:cNvPr id="7" name="Rectangle 10">
            <a:extLst>
              <a:ext uri="{FF2B5EF4-FFF2-40B4-BE49-F238E27FC236}">
                <a16:creationId xmlns:a16="http://schemas.microsoft.com/office/drawing/2014/main" id="{B5526DAC-EAA2-EF18-C0AC-E244A45FA30B}"/>
              </a:ext>
            </a:extLst>
          </p:cNvPr>
          <p:cNvSpPr txBox="1">
            <a:spLocks noChangeArrowheads="1"/>
          </p:cNvSpPr>
          <p:nvPr/>
        </p:nvSpPr>
        <p:spPr>
          <a:xfrm>
            <a:off x="472198" y="811901"/>
            <a:ext cx="11373312" cy="5426115"/>
          </a:xfrm>
          <a:prstGeom prst="rect">
            <a:avLst/>
          </a:prstGeom>
        </p:spPr>
        <p:txBody>
          <a:bodyPr vert="horz" lIns="101885" tIns="50941" rIns="101885" bIns="5094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800" b="1" i="0" u="none" strike="noStrike" baseline="0" dirty="0">
                <a:solidFill>
                  <a:srgbClr val="000000"/>
                </a:solidFill>
              </a:rPr>
              <a:t>Considerations in relation to Related Parties/ RPTs in SAs (examples): </a:t>
            </a:r>
          </a:p>
          <a:p>
            <a:pPr marL="0" indent="0" algn="just">
              <a:buNone/>
            </a:pPr>
            <a:endParaRPr lang="en-US" sz="1800" b="0" i="0" u="none" strike="noStrike" baseline="0" dirty="0">
              <a:solidFill>
                <a:srgbClr val="000000"/>
              </a:solidFill>
            </a:endParaRPr>
          </a:p>
        </p:txBody>
      </p:sp>
      <p:graphicFrame>
        <p:nvGraphicFramePr>
          <p:cNvPr id="2" name="Table 1">
            <a:extLst>
              <a:ext uri="{FF2B5EF4-FFF2-40B4-BE49-F238E27FC236}">
                <a16:creationId xmlns:a16="http://schemas.microsoft.com/office/drawing/2014/main" id="{0D69DED7-3D4C-E5A4-D215-F31F7D8B9ACA}"/>
              </a:ext>
            </a:extLst>
          </p:cNvPr>
          <p:cNvGraphicFramePr>
            <a:graphicFrameLocks noGrp="1"/>
          </p:cNvGraphicFramePr>
          <p:nvPr>
            <p:extLst>
              <p:ext uri="{D42A27DB-BD31-4B8C-83A1-F6EECF244321}">
                <p14:modId xmlns:p14="http://schemas.microsoft.com/office/powerpoint/2010/main" val="995630915"/>
              </p:ext>
            </p:extLst>
          </p:nvPr>
        </p:nvGraphicFramePr>
        <p:xfrm>
          <a:off x="802639" y="1239573"/>
          <a:ext cx="11027871" cy="4912360"/>
        </p:xfrm>
        <a:graphic>
          <a:graphicData uri="http://schemas.openxmlformats.org/drawingml/2006/table">
            <a:tbl>
              <a:tblPr firstRow="1" bandRow="1">
                <a:tableStyleId>{5C22544A-7EE6-4342-B048-85BDC9FD1C3A}</a:tableStyleId>
              </a:tblPr>
              <a:tblGrid>
                <a:gridCol w="1920241">
                  <a:extLst>
                    <a:ext uri="{9D8B030D-6E8A-4147-A177-3AD203B41FA5}">
                      <a16:colId xmlns:a16="http://schemas.microsoft.com/office/drawing/2014/main" val="2243333253"/>
                    </a:ext>
                  </a:extLst>
                </a:gridCol>
                <a:gridCol w="9107630">
                  <a:extLst>
                    <a:ext uri="{9D8B030D-6E8A-4147-A177-3AD203B41FA5}">
                      <a16:colId xmlns:a16="http://schemas.microsoft.com/office/drawing/2014/main" val="1750340739"/>
                    </a:ext>
                  </a:extLst>
                </a:gridCol>
              </a:tblGrid>
              <a:tr h="370840">
                <a:tc>
                  <a:txBody>
                    <a:bodyPr/>
                    <a:lstStyle/>
                    <a:p>
                      <a:pPr algn="ctr"/>
                      <a:r>
                        <a:rPr lang="en-US" sz="1700" dirty="0"/>
                        <a:t>Reference to SAs</a:t>
                      </a:r>
                    </a:p>
                  </a:txBody>
                  <a:tcPr/>
                </a:tc>
                <a:tc>
                  <a:txBody>
                    <a:bodyPr/>
                    <a:lstStyle/>
                    <a:p>
                      <a:pPr algn="ctr"/>
                      <a:r>
                        <a:rPr lang="en-US" sz="1700" dirty="0"/>
                        <a:t>Considerations in relation to RPTs in SAs</a:t>
                      </a:r>
                    </a:p>
                  </a:txBody>
                  <a:tcPr/>
                </a:tc>
                <a:extLst>
                  <a:ext uri="{0D108BD9-81ED-4DB2-BD59-A6C34878D82A}">
                    <a16:rowId xmlns:a16="http://schemas.microsoft.com/office/drawing/2014/main" val="2786650028"/>
                  </a:ext>
                </a:extLst>
              </a:tr>
              <a:tr h="370840">
                <a:tc>
                  <a:txBody>
                    <a:bodyPr/>
                    <a:lstStyle/>
                    <a:p>
                      <a:pPr algn="l"/>
                      <a:r>
                        <a:rPr lang="en-US" sz="1700" dirty="0"/>
                        <a:t>SA – 315 Identifying and Assessing the ROMM through understanding the entity and its environment</a:t>
                      </a:r>
                    </a:p>
                  </a:txBody>
                  <a:tcPr/>
                </a:tc>
                <a:tc>
                  <a:txBody>
                    <a:bodyPr/>
                    <a:lstStyle/>
                    <a:p>
                      <a:pPr marL="285750" indent="-285750">
                        <a:buFont typeface="Arial" panose="020B0604020202020204" pitchFamily="34" charset="0"/>
                        <a:buChar char="•"/>
                      </a:pPr>
                      <a:r>
                        <a:rPr lang="en-US" sz="1700" dirty="0"/>
                        <a:t>As a part of risk assessment, the auditor is required to determine whether any of the below would be “</a:t>
                      </a:r>
                      <a:r>
                        <a:rPr lang="en-US" sz="1700" b="1" dirty="0"/>
                        <a:t>significant risk</a:t>
                      </a:r>
                      <a:r>
                        <a:rPr lang="en-US" sz="1700" dirty="0"/>
                        <a:t>”. </a:t>
                      </a:r>
                    </a:p>
                    <a:p>
                      <a:pPr marL="568325" indent="-284163">
                        <a:buFont typeface="Wingdings" panose="05000000000000000000" pitchFamily="2" charset="2"/>
                        <a:buChar char="Ø"/>
                      </a:pPr>
                      <a:endParaRPr lang="en-US" sz="800" i="1" dirty="0"/>
                    </a:p>
                    <a:p>
                      <a:pPr marL="568325" indent="-284163">
                        <a:buFont typeface="Wingdings" panose="05000000000000000000" pitchFamily="2" charset="2"/>
                        <a:buChar char="Ø"/>
                      </a:pPr>
                      <a:r>
                        <a:rPr lang="en-US" sz="1700" i="1" dirty="0"/>
                        <a:t>Whether the risk involves </a:t>
                      </a:r>
                      <a:r>
                        <a:rPr lang="en-US" sz="1700" b="1" i="1" u="sng" dirty="0"/>
                        <a:t>significant transactions with related parties</a:t>
                      </a:r>
                      <a:r>
                        <a:rPr lang="en-US" sz="1700" i="1" dirty="0"/>
                        <a:t>;</a:t>
                      </a:r>
                    </a:p>
                    <a:p>
                      <a:pPr marL="568325" indent="-284163">
                        <a:buFont typeface="Wingdings" panose="05000000000000000000" pitchFamily="2" charset="2"/>
                        <a:buChar char="Ø"/>
                      </a:pPr>
                      <a:r>
                        <a:rPr lang="en-US" sz="1700" i="1" dirty="0"/>
                        <a:t>Whether the risk involves significant transactions that are </a:t>
                      </a:r>
                      <a:r>
                        <a:rPr lang="en-US" sz="1700" b="1" i="1" dirty="0"/>
                        <a:t>outside the normal course of business</a:t>
                      </a:r>
                      <a:r>
                        <a:rPr lang="en-US" sz="1700" i="1" dirty="0"/>
                        <a:t> for the entity, or that otherwise </a:t>
                      </a:r>
                      <a:r>
                        <a:rPr lang="en-US" sz="1700" b="1" i="1" dirty="0"/>
                        <a:t>appear to be unusual</a:t>
                      </a:r>
                      <a:r>
                        <a:rPr lang="en-US" sz="1700" i="1" dirty="0"/>
                        <a:t>.</a:t>
                      </a:r>
                    </a:p>
                  </a:txBody>
                  <a:tcPr/>
                </a:tc>
                <a:extLst>
                  <a:ext uri="{0D108BD9-81ED-4DB2-BD59-A6C34878D82A}">
                    <a16:rowId xmlns:a16="http://schemas.microsoft.com/office/drawing/2014/main" val="3205148385"/>
                  </a:ext>
                </a:extLst>
              </a:tr>
              <a:tr h="370840">
                <a:tc>
                  <a:txBody>
                    <a:bodyPr/>
                    <a:lstStyle/>
                    <a:p>
                      <a:pPr algn="l"/>
                      <a:r>
                        <a:rPr lang="en-US" sz="1700" dirty="0"/>
                        <a:t>SA – 330 Auditor’s responses to assessed risk</a:t>
                      </a:r>
                    </a:p>
                  </a:txBody>
                  <a:tcPr/>
                </a:tc>
                <a:tc>
                  <a:txBody>
                    <a:bodyPr/>
                    <a:lstStyle/>
                    <a:p>
                      <a:pPr marL="285750" indent="-285750">
                        <a:buFont typeface="Arial" panose="020B0604020202020204" pitchFamily="34" charset="0"/>
                        <a:buChar char="•"/>
                      </a:pPr>
                      <a:r>
                        <a:rPr lang="en-US" sz="1700" i="0" dirty="0"/>
                        <a:t>Factors relevant to be considered as to whether “external confirmations” are to be performed as substantive audit procedures:</a:t>
                      </a:r>
                    </a:p>
                    <a:p>
                      <a:pPr marL="0" indent="0">
                        <a:buFont typeface="Arial" panose="020B0604020202020204" pitchFamily="34" charset="0"/>
                        <a:buNone/>
                      </a:pPr>
                      <a:endParaRPr lang="en-US" sz="800" i="0" dirty="0"/>
                    </a:p>
                    <a:p>
                      <a:pPr marL="284163" indent="0">
                        <a:buFont typeface="Arial" panose="020B0604020202020204" pitchFamily="34" charset="0"/>
                        <a:buNone/>
                      </a:pPr>
                      <a:r>
                        <a:rPr lang="en-US" sz="1700" i="1" dirty="0"/>
                        <a:t>The objectivity of the intended confirming party – if the confirming party is a </a:t>
                      </a:r>
                      <a:r>
                        <a:rPr lang="en-US" sz="1700" b="1" i="1" u="sng" dirty="0"/>
                        <a:t>related party</a:t>
                      </a:r>
                      <a:r>
                        <a:rPr lang="en-US" sz="1700" i="1" dirty="0"/>
                        <a:t> of the entity, responses to confirmation requests may be less reliable.</a:t>
                      </a:r>
                    </a:p>
                  </a:txBody>
                  <a:tcPr/>
                </a:tc>
                <a:extLst>
                  <a:ext uri="{0D108BD9-81ED-4DB2-BD59-A6C34878D82A}">
                    <a16:rowId xmlns:a16="http://schemas.microsoft.com/office/drawing/2014/main" val="1456499139"/>
                  </a:ext>
                </a:extLst>
              </a:tr>
              <a:tr h="370840">
                <a:tc>
                  <a:txBody>
                    <a:bodyPr/>
                    <a:lstStyle/>
                    <a:p>
                      <a:pPr algn="l"/>
                      <a:r>
                        <a:rPr lang="en-US" sz="1700" dirty="0"/>
                        <a:t>SA – 240 Auditor’s responsibilities relating to fraud in an audit of financial statements</a:t>
                      </a:r>
                    </a:p>
                  </a:txBody>
                  <a:tcPr/>
                </a:tc>
                <a:tc>
                  <a:txBody>
                    <a:bodyPr/>
                    <a:lstStyle/>
                    <a:p>
                      <a:pPr marL="285750" indent="-285750">
                        <a:buFont typeface="Arial" panose="020B0604020202020204" pitchFamily="34" charset="0"/>
                        <a:buChar char="•"/>
                      </a:pPr>
                      <a:r>
                        <a:rPr lang="en-US" sz="1700" i="0" dirty="0"/>
                        <a:t>The Characteristics of fraud which the auditor is concerned with , are explained. Illustrations for misappropriation of assets are enumerated, which includes, </a:t>
                      </a:r>
                    </a:p>
                    <a:p>
                      <a:pPr marL="0" indent="0">
                        <a:buFont typeface="Arial" panose="020B0604020202020204" pitchFamily="34" charset="0"/>
                        <a:buNone/>
                      </a:pPr>
                      <a:endParaRPr lang="en-US" sz="800" i="0" dirty="0"/>
                    </a:p>
                    <a:p>
                      <a:pPr marL="284163" indent="0">
                        <a:buFont typeface="Arial" panose="020B0604020202020204" pitchFamily="34" charset="0"/>
                        <a:buNone/>
                      </a:pPr>
                      <a:r>
                        <a:rPr lang="en-US" sz="1700" i="1" dirty="0"/>
                        <a:t>Using an entity’s assets for personal use (for example, using the entity’s assets as collateral for a personal loan or a </a:t>
                      </a:r>
                      <a:r>
                        <a:rPr lang="en-US" sz="1700" b="1" i="1" u="sng" dirty="0"/>
                        <a:t>loan to a related party</a:t>
                      </a:r>
                      <a:r>
                        <a:rPr lang="en-US" sz="1700" i="1" dirty="0"/>
                        <a:t>).</a:t>
                      </a:r>
                    </a:p>
                  </a:txBody>
                  <a:tcPr/>
                </a:tc>
                <a:extLst>
                  <a:ext uri="{0D108BD9-81ED-4DB2-BD59-A6C34878D82A}">
                    <a16:rowId xmlns:a16="http://schemas.microsoft.com/office/drawing/2014/main" val="2964681990"/>
                  </a:ext>
                </a:extLst>
              </a:tr>
            </a:tbl>
          </a:graphicData>
        </a:graphic>
      </p:graphicFrame>
    </p:spTree>
    <p:extLst>
      <p:ext uri="{BB962C8B-B14F-4D97-AF65-F5344CB8AC3E}">
        <p14:creationId xmlns:p14="http://schemas.microsoft.com/office/powerpoint/2010/main" val="3539017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22C70-04F2-6E50-7CD7-62298353B377}"/>
            </a:ext>
          </a:extLst>
        </p:cNvPr>
        <p:cNvGrpSpPr/>
        <p:nvPr/>
      </p:nvGrpSpPr>
      <p:grpSpPr>
        <a:xfrm>
          <a:off x="0" y="0"/>
          <a:ext cx="0" cy="0"/>
          <a:chOff x="0" y="0"/>
          <a:chExt cx="0" cy="0"/>
        </a:xfrm>
      </p:grpSpPr>
      <p:sp>
        <p:nvSpPr>
          <p:cNvPr id="13" name="Rectangle 1">
            <a:extLst>
              <a:ext uri="{FF2B5EF4-FFF2-40B4-BE49-F238E27FC236}">
                <a16:creationId xmlns:a16="http://schemas.microsoft.com/office/drawing/2014/main" id="{57DD7322-7F99-49B1-07ED-77F5768F567E}"/>
              </a:ext>
            </a:extLst>
          </p:cNvPr>
          <p:cNvSpPr>
            <a:spLocks noChangeArrowheads="1"/>
          </p:cNvSpPr>
          <p:nvPr/>
        </p:nvSpPr>
        <p:spPr bwMode="auto">
          <a:xfrm>
            <a:off x="3789122" y="6458295"/>
            <a:ext cx="3744704" cy="261297"/>
          </a:xfrm>
          <a:prstGeom prst="rect">
            <a:avLst/>
          </a:prstGeom>
          <a:noFill/>
          <a:ln w="9525">
            <a:noFill/>
            <a:miter lim="800000"/>
            <a:headEnd/>
            <a:tailEnd/>
          </a:ln>
        </p:spPr>
        <p:txBody>
          <a:bodyPr wrap="square" lIns="80968" tIns="40485" rIns="80968" bIns="40485">
            <a:spAutoFit/>
          </a:bodyPr>
          <a:lstStyle/>
          <a:p>
            <a:pPr marL="0" marR="0" lvl="0" indent="0" algn="ctr" defTabSz="808496" rtl="0" eaLnBrk="1" fontAlgn="auto" latinLnBrk="0" hangingPunct="1">
              <a:lnSpc>
                <a:spcPts val="1415"/>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Mukesh Manish &amp; Kalpesh, Chartered Accountants</a:t>
            </a:r>
          </a:p>
        </p:txBody>
      </p:sp>
      <p:sp>
        <p:nvSpPr>
          <p:cNvPr id="14" name="Slide Number Placeholder 7">
            <a:extLst>
              <a:ext uri="{FF2B5EF4-FFF2-40B4-BE49-F238E27FC236}">
                <a16:creationId xmlns:a16="http://schemas.microsoft.com/office/drawing/2014/main" id="{AFA3C5A3-391A-2D27-2A58-627C8FBCA328}"/>
              </a:ext>
            </a:extLst>
          </p:cNvPr>
          <p:cNvSpPr txBox="1">
            <a:spLocks/>
          </p:cNvSpPr>
          <p:nvPr/>
        </p:nvSpPr>
        <p:spPr bwMode="auto">
          <a:xfrm>
            <a:off x="0" y="6489259"/>
            <a:ext cx="12180639" cy="398238"/>
          </a:xfrm>
          <a:prstGeom prst="rect">
            <a:avLst/>
          </a:prstGeom>
          <a:solidFill>
            <a:schemeClr val="accent1"/>
          </a:solidFill>
          <a:ln w="9525">
            <a:noFill/>
            <a:miter lim="800000"/>
            <a:headEnd/>
            <a:tailEnd/>
          </a:ln>
        </p:spPr>
        <p:txBody>
          <a:bodyPr lIns="90683" tIns="0" rIns="90683" bIns="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rPr>
              <a:t>Page - </a:t>
            </a:r>
            <a:fld id="{BD7DE130-A03E-476D-9927-B206A4B83F0B}" type="slidenum">
              <a:rPr kumimoji="0" lang="en-US" altLang="en-US" sz="12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9A616EF-4899-4B8E-97E7-1FF6E419E847}"/>
              </a:ext>
            </a:extLst>
          </p:cNvPr>
          <p:cNvSpPr txBox="1">
            <a:spLocks noChangeArrowheads="1"/>
          </p:cNvSpPr>
          <p:nvPr/>
        </p:nvSpPr>
        <p:spPr>
          <a:xfrm>
            <a:off x="472199" y="812800"/>
            <a:ext cx="11358312" cy="5467695"/>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kumimoji="0" lang="en-US" sz="1800" b="1" kern="1200" cap="none" spc="0" normalizeH="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4" name="Rectangle 1">
            <a:extLst>
              <a:ext uri="{FF2B5EF4-FFF2-40B4-BE49-F238E27FC236}">
                <a16:creationId xmlns:a16="http://schemas.microsoft.com/office/drawing/2014/main" id="{4744DB96-1FEE-B6E2-736C-145A5FD9036D}"/>
              </a:ext>
            </a:extLst>
          </p:cNvPr>
          <p:cNvSpPr>
            <a:spLocks noChangeArrowheads="1"/>
          </p:cNvSpPr>
          <p:nvPr/>
        </p:nvSpPr>
        <p:spPr bwMode="auto">
          <a:xfrm>
            <a:off x="75764" y="6543144"/>
            <a:ext cx="1831940" cy="261297"/>
          </a:xfrm>
          <a:prstGeom prst="rect">
            <a:avLst/>
          </a:prstGeom>
          <a:noFill/>
          <a:ln w="9525">
            <a:noFill/>
            <a:miter lim="800000"/>
            <a:headEnd/>
            <a:tailEnd/>
          </a:ln>
        </p:spPr>
        <p:txBody>
          <a:bodyPr wrap="square" lIns="80968" tIns="40485" rIns="80968" bIns="40485">
            <a:spAutoFit/>
          </a:bodyPr>
          <a:lstStyle/>
          <a:p>
            <a:pPr marL="0" marR="0" lvl="0" indent="0" algn="l" defTabSz="808516" rtl="0" eaLnBrk="1" fontAlgn="auto" latinLnBrk="0" hangingPunct="1">
              <a:lnSpc>
                <a:spcPts val="1414"/>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Privileged &amp; Confidential</a:t>
            </a:r>
          </a:p>
        </p:txBody>
      </p:sp>
      <p:cxnSp>
        <p:nvCxnSpPr>
          <p:cNvPr id="6" name="Straight Connector 5">
            <a:extLst>
              <a:ext uri="{FF2B5EF4-FFF2-40B4-BE49-F238E27FC236}">
                <a16:creationId xmlns:a16="http://schemas.microsoft.com/office/drawing/2014/main" id="{DFA3EFEB-D1F1-9B3E-7A26-B365506AE0C1}"/>
              </a:ext>
            </a:extLst>
          </p:cNvPr>
          <p:cNvCxnSpPr>
            <a:cxnSpLocks/>
          </p:cNvCxnSpPr>
          <p:nvPr/>
        </p:nvCxnSpPr>
        <p:spPr>
          <a:xfrm>
            <a:off x="495585" y="706349"/>
            <a:ext cx="1133492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F9C2F6ED-94A0-CE2C-E644-0F7BC98A1E85}"/>
              </a:ext>
            </a:extLst>
          </p:cNvPr>
          <p:cNvSpPr txBox="1">
            <a:spLocks/>
          </p:cNvSpPr>
          <p:nvPr/>
        </p:nvSpPr>
        <p:spPr>
          <a:xfrm>
            <a:off x="381350" y="39688"/>
            <a:ext cx="11449162" cy="798512"/>
          </a:xfrm>
          <a:prstGeom prst="rect">
            <a:avLst/>
          </a:prstGeom>
        </p:spPr>
        <p:txBody>
          <a:bodyPr lIns="89865" tIns="44932" rIns="89865" bIns="44932"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Setting the context: Audit under the framework of SA</a:t>
            </a:r>
            <a:endPar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endParaRPr>
          </a:p>
        </p:txBody>
      </p:sp>
      <p:sp>
        <p:nvSpPr>
          <p:cNvPr id="3" name="Rectangle 1">
            <a:extLst>
              <a:ext uri="{FF2B5EF4-FFF2-40B4-BE49-F238E27FC236}">
                <a16:creationId xmlns:a16="http://schemas.microsoft.com/office/drawing/2014/main" id="{34DDD14F-9C12-F724-AA1C-DAC9C555E1CD}"/>
              </a:ext>
            </a:extLst>
          </p:cNvPr>
          <p:cNvSpPr>
            <a:spLocks noChangeArrowheads="1"/>
          </p:cNvSpPr>
          <p:nvPr/>
        </p:nvSpPr>
        <p:spPr bwMode="auto">
          <a:xfrm>
            <a:off x="3598157" y="6542267"/>
            <a:ext cx="3744704" cy="261297"/>
          </a:xfrm>
          <a:prstGeom prst="rect">
            <a:avLst/>
          </a:prstGeom>
          <a:noFill/>
          <a:ln w="9525">
            <a:noFill/>
            <a:miter lim="800000"/>
            <a:headEnd/>
            <a:tailEnd/>
          </a:ln>
        </p:spPr>
        <p:txBody>
          <a:bodyPr wrap="square" lIns="80968" tIns="40485" rIns="80968" bIns="40485">
            <a:spAutoFit/>
          </a:bodyPr>
          <a:lstStyle/>
          <a:p>
            <a:pPr algn="ctr" defTabSz="808496">
              <a:lnSpc>
                <a:spcPts val="1415"/>
              </a:lnSpc>
              <a:defRPr/>
            </a:pPr>
            <a:r>
              <a:rPr lang="en-US" sz="1200" dirty="0">
                <a:solidFill>
                  <a:schemeClr val="bg1"/>
                </a:solidFill>
              </a:rPr>
              <a:t>Mukesh Manish &amp; Kalpesh, Chartered Accountants</a:t>
            </a:r>
          </a:p>
        </p:txBody>
      </p:sp>
      <p:sp>
        <p:nvSpPr>
          <p:cNvPr id="7" name="Rectangle 10">
            <a:extLst>
              <a:ext uri="{FF2B5EF4-FFF2-40B4-BE49-F238E27FC236}">
                <a16:creationId xmlns:a16="http://schemas.microsoft.com/office/drawing/2014/main" id="{E6E6431F-CCF4-45A8-EF02-29242A7D9AC1}"/>
              </a:ext>
            </a:extLst>
          </p:cNvPr>
          <p:cNvSpPr txBox="1">
            <a:spLocks noChangeArrowheads="1"/>
          </p:cNvSpPr>
          <p:nvPr/>
        </p:nvSpPr>
        <p:spPr>
          <a:xfrm>
            <a:off x="472198" y="811901"/>
            <a:ext cx="11373312" cy="5426115"/>
          </a:xfrm>
          <a:prstGeom prst="rect">
            <a:avLst/>
          </a:prstGeom>
        </p:spPr>
        <p:txBody>
          <a:bodyPr vert="horz" lIns="101885" tIns="50941" rIns="101885" bIns="5094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800" b="1" i="0" u="none" strike="noStrike" baseline="0" dirty="0">
                <a:solidFill>
                  <a:srgbClr val="000000"/>
                </a:solidFill>
              </a:rPr>
              <a:t>Considerations in relation to Related Parties/ RPTs in SAs (examples): </a:t>
            </a:r>
          </a:p>
          <a:p>
            <a:pPr marL="0" indent="0" algn="just">
              <a:buNone/>
            </a:pPr>
            <a:endParaRPr lang="en-US" sz="1800" b="0" i="0" u="none" strike="noStrike" baseline="0" dirty="0">
              <a:solidFill>
                <a:srgbClr val="000000"/>
              </a:solidFill>
            </a:endParaRPr>
          </a:p>
        </p:txBody>
      </p:sp>
      <p:graphicFrame>
        <p:nvGraphicFramePr>
          <p:cNvPr id="2" name="Table 1">
            <a:extLst>
              <a:ext uri="{FF2B5EF4-FFF2-40B4-BE49-F238E27FC236}">
                <a16:creationId xmlns:a16="http://schemas.microsoft.com/office/drawing/2014/main" id="{D70E4010-64AA-DBF5-A0E3-4E53A8CF5CE4}"/>
              </a:ext>
            </a:extLst>
          </p:cNvPr>
          <p:cNvGraphicFramePr>
            <a:graphicFrameLocks noGrp="1"/>
          </p:cNvGraphicFramePr>
          <p:nvPr>
            <p:extLst>
              <p:ext uri="{D42A27DB-BD31-4B8C-83A1-F6EECF244321}">
                <p14:modId xmlns:p14="http://schemas.microsoft.com/office/powerpoint/2010/main" val="1670122436"/>
              </p:ext>
            </p:extLst>
          </p:nvPr>
        </p:nvGraphicFramePr>
        <p:xfrm>
          <a:off x="802639" y="1239573"/>
          <a:ext cx="11027871" cy="5120640"/>
        </p:xfrm>
        <a:graphic>
          <a:graphicData uri="http://schemas.openxmlformats.org/drawingml/2006/table">
            <a:tbl>
              <a:tblPr firstRow="1" bandRow="1">
                <a:tableStyleId>{5C22544A-7EE6-4342-B048-85BDC9FD1C3A}</a:tableStyleId>
              </a:tblPr>
              <a:tblGrid>
                <a:gridCol w="1168401">
                  <a:extLst>
                    <a:ext uri="{9D8B030D-6E8A-4147-A177-3AD203B41FA5}">
                      <a16:colId xmlns:a16="http://schemas.microsoft.com/office/drawing/2014/main" val="2243333253"/>
                    </a:ext>
                  </a:extLst>
                </a:gridCol>
                <a:gridCol w="9859470">
                  <a:extLst>
                    <a:ext uri="{9D8B030D-6E8A-4147-A177-3AD203B41FA5}">
                      <a16:colId xmlns:a16="http://schemas.microsoft.com/office/drawing/2014/main" val="1750340739"/>
                    </a:ext>
                  </a:extLst>
                </a:gridCol>
              </a:tblGrid>
              <a:tr h="370840">
                <a:tc>
                  <a:txBody>
                    <a:bodyPr/>
                    <a:lstStyle/>
                    <a:p>
                      <a:pPr algn="ctr"/>
                      <a:r>
                        <a:rPr lang="en-US" sz="1700" dirty="0"/>
                        <a:t>Reference to SAs</a:t>
                      </a:r>
                    </a:p>
                  </a:txBody>
                  <a:tcPr/>
                </a:tc>
                <a:tc>
                  <a:txBody>
                    <a:bodyPr/>
                    <a:lstStyle/>
                    <a:p>
                      <a:pPr algn="ctr"/>
                      <a:r>
                        <a:rPr lang="en-US" sz="1700" dirty="0"/>
                        <a:t>Considerations in relation to RPTs in SAs</a:t>
                      </a:r>
                    </a:p>
                  </a:txBody>
                  <a:tcPr/>
                </a:tc>
                <a:extLst>
                  <a:ext uri="{0D108BD9-81ED-4DB2-BD59-A6C34878D82A}">
                    <a16:rowId xmlns:a16="http://schemas.microsoft.com/office/drawing/2014/main" val="2786650028"/>
                  </a:ext>
                </a:extLst>
              </a:tr>
              <a:tr h="370840">
                <a:tc rowSpan="3">
                  <a:txBody>
                    <a:bodyPr/>
                    <a:lstStyle/>
                    <a:p>
                      <a:pPr algn="l"/>
                      <a:r>
                        <a:rPr lang="en-US" sz="1700" dirty="0"/>
                        <a:t>SA – 240 Auditor’s responsibilities relating to fraud in an audit of financial statements</a:t>
                      </a:r>
                    </a:p>
                  </a:txBody>
                  <a:tcPr/>
                </a:tc>
                <a:tc>
                  <a:txBody>
                    <a:bodyPr/>
                    <a:lstStyle/>
                    <a:p>
                      <a:pPr marL="285750" indent="-285750">
                        <a:buFont typeface="Arial" panose="020B0604020202020204" pitchFamily="34" charset="0"/>
                        <a:buChar char="•"/>
                      </a:pPr>
                      <a:r>
                        <a:rPr lang="en-US" sz="1700" i="0" dirty="0"/>
                        <a:t>Examples of opportunities that may indicate heightened fraud risk factors are given, which includes: </a:t>
                      </a:r>
                    </a:p>
                    <a:p>
                      <a:pPr marL="0" indent="0">
                        <a:buFont typeface="Arial" panose="020B0604020202020204" pitchFamily="34" charset="0"/>
                        <a:buNone/>
                      </a:pPr>
                      <a:endParaRPr lang="en-US" sz="800" i="0" dirty="0"/>
                    </a:p>
                    <a:p>
                      <a:pPr marL="284163" indent="0">
                        <a:buFont typeface="Arial" panose="020B0604020202020204" pitchFamily="34" charset="0"/>
                        <a:buNone/>
                      </a:pPr>
                      <a:r>
                        <a:rPr lang="en-US" sz="1700" i="1" dirty="0"/>
                        <a:t>Significant </a:t>
                      </a:r>
                      <a:r>
                        <a:rPr lang="en-US" sz="1700" b="1" i="1" u="sng" dirty="0"/>
                        <a:t>related-party transactions not in the ordinary course of business or with related entities not audited or audited by another firm.</a:t>
                      </a:r>
                    </a:p>
                  </a:txBody>
                  <a:tcPr/>
                </a:tc>
                <a:extLst>
                  <a:ext uri="{0D108BD9-81ED-4DB2-BD59-A6C34878D82A}">
                    <a16:rowId xmlns:a16="http://schemas.microsoft.com/office/drawing/2014/main" val="2964681990"/>
                  </a:ext>
                </a:extLst>
              </a:tr>
              <a:tr h="370840">
                <a:tc vMerge="1">
                  <a:txBody>
                    <a:bodyPr/>
                    <a:lstStyle/>
                    <a:p>
                      <a:pPr algn="l"/>
                      <a:endParaRPr lang="en-US" sz="1700" dirty="0"/>
                    </a:p>
                  </a:txBody>
                  <a:tcPr/>
                </a:tc>
                <a:tc>
                  <a:txBody>
                    <a:bodyPr/>
                    <a:lstStyle/>
                    <a:p>
                      <a:pPr marL="285750" indent="-285750">
                        <a:buFont typeface="Arial" panose="020B0604020202020204" pitchFamily="34" charset="0"/>
                        <a:buChar char="•"/>
                      </a:pPr>
                      <a:r>
                        <a:rPr lang="en-US" sz="1700" i="0" dirty="0"/>
                        <a:t>Example for specific audit procedures in response to ROMM due to fraud/ mis-appropriation of assets includes:</a:t>
                      </a:r>
                    </a:p>
                    <a:p>
                      <a:pPr marL="0" indent="0">
                        <a:buFont typeface="Arial" panose="020B0604020202020204" pitchFamily="34" charset="0"/>
                        <a:buNone/>
                      </a:pPr>
                      <a:endParaRPr lang="en-US" sz="800" i="0" dirty="0"/>
                    </a:p>
                    <a:p>
                      <a:pPr marL="569913" indent="-285750">
                        <a:buFont typeface="Wingdings" panose="05000000000000000000" pitchFamily="2" charset="2"/>
                        <a:buChar char="Ø"/>
                      </a:pPr>
                      <a:r>
                        <a:rPr lang="en-US" sz="1700" i="1" dirty="0"/>
                        <a:t>For significant and unusual transactions, particularly those occurring at or near year-end, investigating the </a:t>
                      </a:r>
                      <a:r>
                        <a:rPr lang="en-US" sz="1700" b="1" i="1" u="sng" dirty="0"/>
                        <a:t>possibility of related parties</a:t>
                      </a:r>
                      <a:r>
                        <a:rPr lang="en-US" sz="1700" i="1" dirty="0"/>
                        <a:t> and the sources of financial resources supporting the transactions.</a:t>
                      </a:r>
                    </a:p>
                    <a:p>
                      <a:pPr marL="284163" indent="0">
                        <a:buFont typeface="Arial" panose="020B0604020202020204" pitchFamily="34" charset="0"/>
                        <a:buNone/>
                      </a:pPr>
                      <a:endParaRPr lang="en-US" sz="800" i="1" dirty="0"/>
                    </a:p>
                    <a:p>
                      <a:pPr marL="569913" indent="-285750">
                        <a:buFont typeface="Wingdings" panose="05000000000000000000" pitchFamily="2" charset="2"/>
                        <a:buChar char="Ø"/>
                      </a:pPr>
                      <a:r>
                        <a:rPr lang="en-US" sz="1700" i="1" dirty="0"/>
                        <a:t>Reviewing the authorization and carrying value of loans to senior management and related parties </a:t>
                      </a:r>
                      <a:endParaRPr lang="en-US" sz="1700" b="1" i="1" u="sng" dirty="0"/>
                    </a:p>
                  </a:txBody>
                  <a:tcPr/>
                </a:tc>
                <a:extLst>
                  <a:ext uri="{0D108BD9-81ED-4DB2-BD59-A6C34878D82A}">
                    <a16:rowId xmlns:a16="http://schemas.microsoft.com/office/drawing/2014/main" val="1181026622"/>
                  </a:ext>
                </a:extLst>
              </a:tr>
              <a:tr h="370840">
                <a:tc vMerge="1">
                  <a:txBody>
                    <a:bodyPr/>
                    <a:lstStyle/>
                    <a:p>
                      <a:pPr algn="l"/>
                      <a:endParaRPr lang="en-US" sz="1700" dirty="0"/>
                    </a:p>
                  </a:txBody>
                  <a:tcPr/>
                </a:tc>
                <a:tc>
                  <a:txBody>
                    <a:bodyPr/>
                    <a:lstStyle/>
                    <a:p>
                      <a:pPr marL="285750" indent="-285750">
                        <a:buFont typeface="Arial" panose="020B0604020202020204" pitchFamily="34" charset="0"/>
                        <a:buChar char="•"/>
                      </a:pPr>
                      <a:r>
                        <a:rPr lang="en-US" sz="1700" i="0" dirty="0"/>
                        <a:t>Indicators that transactions lacking business rationale may be an indicator of fraud risk:</a:t>
                      </a:r>
                    </a:p>
                    <a:p>
                      <a:pPr marL="0" indent="0">
                        <a:buFont typeface="Arial" panose="020B0604020202020204" pitchFamily="34" charset="0"/>
                        <a:buNone/>
                      </a:pPr>
                      <a:endParaRPr lang="en-US" sz="800" i="0" dirty="0"/>
                    </a:p>
                    <a:p>
                      <a:pPr marL="569913" indent="-285750">
                        <a:buFont typeface="Wingdings" panose="05000000000000000000" pitchFamily="2" charset="2"/>
                        <a:buChar char="Ø"/>
                      </a:pPr>
                      <a:r>
                        <a:rPr lang="en-US" sz="1700" i="1" dirty="0"/>
                        <a:t>Transactions that involve non-consolidated related parties, including special purpose entities, have not been properly reviewed or approved by those charged with governance of the entity.</a:t>
                      </a:r>
                    </a:p>
                    <a:p>
                      <a:pPr marL="284163" indent="0">
                        <a:buFont typeface="Arial" panose="020B0604020202020204" pitchFamily="34" charset="0"/>
                        <a:buNone/>
                      </a:pPr>
                      <a:endParaRPr lang="en-US" sz="800" i="1" dirty="0"/>
                    </a:p>
                    <a:p>
                      <a:pPr marL="569913" indent="-285750">
                        <a:buFont typeface="Wingdings" panose="05000000000000000000" pitchFamily="2" charset="2"/>
                        <a:buChar char="Ø"/>
                      </a:pPr>
                      <a:r>
                        <a:rPr lang="en-US" sz="1700" i="1" dirty="0"/>
                        <a:t>The transactions involve previously unidentified related parties or parties that do not have the substance or the financial strength to support the transaction without assistance from the entity under audit.</a:t>
                      </a:r>
                      <a:endParaRPr lang="en-US" sz="1700" b="1" i="1" u="sng" dirty="0"/>
                    </a:p>
                  </a:txBody>
                  <a:tcPr/>
                </a:tc>
                <a:extLst>
                  <a:ext uri="{0D108BD9-81ED-4DB2-BD59-A6C34878D82A}">
                    <a16:rowId xmlns:a16="http://schemas.microsoft.com/office/drawing/2014/main" val="3779259388"/>
                  </a:ext>
                </a:extLst>
              </a:tr>
            </a:tbl>
          </a:graphicData>
        </a:graphic>
      </p:graphicFrame>
    </p:spTree>
    <p:extLst>
      <p:ext uri="{BB962C8B-B14F-4D97-AF65-F5344CB8AC3E}">
        <p14:creationId xmlns:p14="http://schemas.microsoft.com/office/powerpoint/2010/main" val="537802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9D6D2-7171-C3D2-0865-E39C9169BC54}"/>
            </a:ext>
          </a:extLst>
        </p:cNvPr>
        <p:cNvGrpSpPr/>
        <p:nvPr/>
      </p:nvGrpSpPr>
      <p:grpSpPr>
        <a:xfrm>
          <a:off x="0" y="0"/>
          <a:ext cx="0" cy="0"/>
          <a:chOff x="0" y="0"/>
          <a:chExt cx="0" cy="0"/>
        </a:xfrm>
      </p:grpSpPr>
      <p:sp>
        <p:nvSpPr>
          <p:cNvPr id="2" name="Rectangle 10">
            <a:extLst>
              <a:ext uri="{FF2B5EF4-FFF2-40B4-BE49-F238E27FC236}">
                <a16:creationId xmlns:a16="http://schemas.microsoft.com/office/drawing/2014/main" id="{C57150E8-E2D5-9809-9F15-F81C6E83BBA3}"/>
              </a:ext>
            </a:extLst>
          </p:cNvPr>
          <p:cNvSpPr txBox="1">
            <a:spLocks noChangeArrowheads="1"/>
          </p:cNvSpPr>
          <p:nvPr/>
        </p:nvSpPr>
        <p:spPr>
          <a:xfrm>
            <a:off x="457200" y="914400"/>
            <a:ext cx="11591862" cy="5638798"/>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
            <a:extLst>
              <a:ext uri="{FF2B5EF4-FFF2-40B4-BE49-F238E27FC236}">
                <a16:creationId xmlns:a16="http://schemas.microsoft.com/office/drawing/2014/main" id="{E21DB095-AB59-CD5A-DF02-53BE55BA8667}"/>
              </a:ext>
            </a:extLst>
          </p:cNvPr>
          <p:cNvSpPr>
            <a:spLocks noChangeArrowheads="1"/>
          </p:cNvSpPr>
          <p:nvPr/>
        </p:nvSpPr>
        <p:spPr bwMode="auto">
          <a:xfrm>
            <a:off x="3789122" y="6458295"/>
            <a:ext cx="3744704" cy="261297"/>
          </a:xfrm>
          <a:prstGeom prst="rect">
            <a:avLst/>
          </a:prstGeom>
          <a:noFill/>
          <a:ln w="9525">
            <a:noFill/>
            <a:miter lim="800000"/>
            <a:headEnd/>
            <a:tailEnd/>
          </a:ln>
        </p:spPr>
        <p:txBody>
          <a:bodyPr wrap="square" lIns="80968" tIns="40485" rIns="80968" bIns="40485">
            <a:spAutoFit/>
          </a:bodyPr>
          <a:lstStyle/>
          <a:p>
            <a:pPr marL="0" marR="0" lvl="0" indent="0" algn="ctr" defTabSz="808496" rtl="0" eaLnBrk="1" fontAlgn="auto" latinLnBrk="0" hangingPunct="1">
              <a:lnSpc>
                <a:spcPts val="1415"/>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Mukesh Manish &amp; Kalpesh, Chartered Accountants</a:t>
            </a:r>
          </a:p>
        </p:txBody>
      </p:sp>
      <p:sp>
        <p:nvSpPr>
          <p:cNvPr id="14" name="Slide Number Placeholder 7">
            <a:extLst>
              <a:ext uri="{FF2B5EF4-FFF2-40B4-BE49-F238E27FC236}">
                <a16:creationId xmlns:a16="http://schemas.microsoft.com/office/drawing/2014/main" id="{95512C17-F735-6A48-00AD-EE7349F7CC77}"/>
              </a:ext>
            </a:extLst>
          </p:cNvPr>
          <p:cNvSpPr txBox="1">
            <a:spLocks/>
          </p:cNvSpPr>
          <p:nvPr/>
        </p:nvSpPr>
        <p:spPr bwMode="auto">
          <a:xfrm>
            <a:off x="0" y="6489259"/>
            <a:ext cx="12180639" cy="398238"/>
          </a:xfrm>
          <a:prstGeom prst="rect">
            <a:avLst/>
          </a:prstGeom>
          <a:solidFill>
            <a:schemeClr val="accent1"/>
          </a:solidFill>
          <a:ln w="9525">
            <a:noFill/>
            <a:miter lim="800000"/>
            <a:headEnd/>
            <a:tailEnd/>
          </a:ln>
        </p:spPr>
        <p:txBody>
          <a:bodyPr lIns="90683" tIns="0" rIns="90683" bIns="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rPr>
              <a:t>Page - </a:t>
            </a:r>
            <a:fld id="{BD7DE130-A03E-476D-9927-B206A4B83F0B}" type="slidenum">
              <a:rPr kumimoji="0" lang="en-US" altLang="en-US" sz="12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38DE326-D1F1-EA6A-DDB8-9F0588E1F573}"/>
              </a:ext>
            </a:extLst>
          </p:cNvPr>
          <p:cNvSpPr txBox="1">
            <a:spLocks noChangeArrowheads="1"/>
          </p:cNvSpPr>
          <p:nvPr/>
        </p:nvSpPr>
        <p:spPr>
          <a:xfrm>
            <a:off x="472199" y="812800"/>
            <a:ext cx="11358312" cy="5467695"/>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kumimoji="0" lang="en-US" sz="1800" b="1" kern="1200" cap="none" spc="0" normalizeH="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4" name="Rectangle 1">
            <a:extLst>
              <a:ext uri="{FF2B5EF4-FFF2-40B4-BE49-F238E27FC236}">
                <a16:creationId xmlns:a16="http://schemas.microsoft.com/office/drawing/2014/main" id="{FE4A202E-56FD-7CBB-6ADB-FDA59D8D5D83}"/>
              </a:ext>
            </a:extLst>
          </p:cNvPr>
          <p:cNvSpPr>
            <a:spLocks noChangeArrowheads="1"/>
          </p:cNvSpPr>
          <p:nvPr/>
        </p:nvSpPr>
        <p:spPr bwMode="auto">
          <a:xfrm>
            <a:off x="75764" y="6543144"/>
            <a:ext cx="1831940" cy="261297"/>
          </a:xfrm>
          <a:prstGeom prst="rect">
            <a:avLst/>
          </a:prstGeom>
          <a:noFill/>
          <a:ln w="9525">
            <a:noFill/>
            <a:miter lim="800000"/>
            <a:headEnd/>
            <a:tailEnd/>
          </a:ln>
        </p:spPr>
        <p:txBody>
          <a:bodyPr wrap="square" lIns="80968" tIns="40485" rIns="80968" bIns="40485">
            <a:spAutoFit/>
          </a:bodyPr>
          <a:lstStyle/>
          <a:p>
            <a:pPr marL="0" marR="0" lvl="0" indent="0" algn="l" defTabSz="808516" rtl="0" eaLnBrk="1" fontAlgn="auto" latinLnBrk="0" hangingPunct="1">
              <a:lnSpc>
                <a:spcPts val="1414"/>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Privileged &amp; Confidential</a:t>
            </a:r>
          </a:p>
        </p:txBody>
      </p:sp>
      <p:cxnSp>
        <p:nvCxnSpPr>
          <p:cNvPr id="6" name="Straight Connector 5">
            <a:extLst>
              <a:ext uri="{FF2B5EF4-FFF2-40B4-BE49-F238E27FC236}">
                <a16:creationId xmlns:a16="http://schemas.microsoft.com/office/drawing/2014/main" id="{8CF84A94-DC08-5E78-7635-36E62E43C39A}"/>
              </a:ext>
            </a:extLst>
          </p:cNvPr>
          <p:cNvCxnSpPr>
            <a:cxnSpLocks/>
          </p:cNvCxnSpPr>
          <p:nvPr/>
        </p:nvCxnSpPr>
        <p:spPr>
          <a:xfrm>
            <a:off x="495585" y="706349"/>
            <a:ext cx="1133492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932032E1-12A4-ED00-3D4B-10257FFAC8FE}"/>
              </a:ext>
            </a:extLst>
          </p:cNvPr>
          <p:cNvSpPr txBox="1">
            <a:spLocks/>
          </p:cNvSpPr>
          <p:nvPr/>
        </p:nvSpPr>
        <p:spPr>
          <a:xfrm>
            <a:off x="381349" y="39688"/>
            <a:ext cx="12420251" cy="798512"/>
          </a:xfrm>
          <a:prstGeom prst="rect">
            <a:avLst/>
          </a:prstGeom>
        </p:spPr>
        <p:txBody>
          <a:bodyPr lIns="89865" tIns="44932" rIns="89865" bIns="44932"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SA 550 (Revised) on Related Parties – Key Aspects</a:t>
            </a:r>
            <a:endPar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endParaRPr>
          </a:p>
        </p:txBody>
      </p:sp>
      <p:sp>
        <p:nvSpPr>
          <p:cNvPr id="3" name="Rectangle 1">
            <a:extLst>
              <a:ext uri="{FF2B5EF4-FFF2-40B4-BE49-F238E27FC236}">
                <a16:creationId xmlns:a16="http://schemas.microsoft.com/office/drawing/2014/main" id="{F895882F-1A4B-EC60-8791-273AC5C3484A}"/>
              </a:ext>
            </a:extLst>
          </p:cNvPr>
          <p:cNvSpPr>
            <a:spLocks noChangeArrowheads="1"/>
          </p:cNvSpPr>
          <p:nvPr/>
        </p:nvSpPr>
        <p:spPr bwMode="auto">
          <a:xfrm>
            <a:off x="3598157" y="6542267"/>
            <a:ext cx="3744704" cy="261297"/>
          </a:xfrm>
          <a:prstGeom prst="rect">
            <a:avLst/>
          </a:prstGeom>
          <a:noFill/>
          <a:ln w="9525">
            <a:noFill/>
            <a:miter lim="800000"/>
            <a:headEnd/>
            <a:tailEnd/>
          </a:ln>
        </p:spPr>
        <p:txBody>
          <a:bodyPr wrap="square" lIns="80968" tIns="40485" rIns="80968" bIns="40485">
            <a:spAutoFit/>
          </a:bodyPr>
          <a:lstStyle/>
          <a:p>
            <a:pPr algn="ctr" defTabSz="808496">
              <a:lnSpc>
                <a:spcPts val="1415"/>
              </a:lnSpc>
              <a:defRPr/>
            </a:pPr>
            <a:r>
              <a:rPr lang="en-US" sz="1200" dirty="0">
                <a:solidFill>
                  <a:schemeClr val="bg1"/>
                </a:solidFill>
              </a:rPr>
              <a:t>Mukesh Manish &amp; Kalpesh, Chartered Accountants</a:t>
            </a:r>
          </a:p>
        </p:txBody>
      </p:sp>
      <p:sp>
        <p:nvSpPr>
          <p:cNvPr id="7" name="Rectangle 10">
            <a:extLst>
              <a:ext uri="{FF2B5EF4-FFF2-40B4-BE49-F238E27FC236}">
                <a16:creationId xmlns:a16="http://schemas.microsoft.com/office/drawing/2014/main" id="{6C74B473-924E-23BB-9F38-A5E2F93E7466}"/>
              </a:ext>
            </a:extLst>
          </p:cNvPr>
          <p:cNvSpPr txBox="1">
            <a:spLocks noChangeArrowheads="1"/>
          </p:cNvSpPr>
          <p:nvPr/>
        </p:nvSpPr>
        <p:spPr>
          <a:xfrm>
            <a:off x="472198" y="811901"/>
            <a:ext cx="11334925" cy="5478489"/>
          </a:xfrm>
          <a:prstGeom prst="rect">
            <a:avLst/>
          </a:prstGeom>
        </p:spPr>
        <p:txBody>
          <a:bodyPr vert="horz" lIns="101885" tIns="50941" rIns="101885" bIns="5094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750" b="1" i="0" u="none" strike="noStrike" baseline="0" dirty="0">
                <a:solidFill>
                  <a:srgbClr val="000000"/>
                </a:solidFill>
              </a:rPr>
              <a:t>Scope: </a:t>
            </a:r>
          </a:p>
          <a:p>
            <a:pPr marL="457200" algn="just">
              <a:buFont typeface="Wingdings" panose="05000000000000000000" pitchFamily="2" charset="2"/>
              <a:buChar char="Ø"/>
            </a:pPr>
            <a:r>
              <a:rPr lang="en-US" sz="1750" b="1" i="0" u="none" strike="noStrike" baseline="0" dirty="0">
                <a:solidFill>
                  <a:srgbClr val="000000"/>
                </a:solidFill>
              </a:rPr>
              <a:t>A</a:t>
            </a:r>
            <a:r>
              <a:rPr lang="en-US" sz="1750" i="0" u="none" strike="noStrike" baseline="0" dirty="0">
                <a:solidFill>
                  <a:srgbClr val="000000"/>
                </a:solidFill>
              </a:rPr>
              <a:t>uditor’s responsibilities regarding related party relationships and transactions </a:t>
            </a:r>
            <a:r>
              <a:rPr lang="en-US" sz="1750" b="1" i="0" u="sng" strike="noStrike" baseline="0" dirty="0">
                <a:solidFill>
                  <a:srgbClr val="000000"/>
                </a:solidFill>
              </a:rPr>
              <a:t>when performing an audit of financial statements</a:t>
            </a:r>
            <a:r>
              <a:rPr lang="en-US" sz="1750" i="0" u="none" strike="noStrike" baseline="0" dirty="0">
                <a:solidFill>
                  <a:srgbClr val="000000"/>
                </a:solidFill>
              </a:rPr>
              <a:t>. </a:t>
            </a:r>
            <a:r>
              <a:rPr lang="en-US" sz="1750" dirty="0">
                <a:solidFill>
                  <a:srgbClr val="000000"/>
                </a:solidFill>
              </a:rPr>
              <a:t>Not just all about related party disclosures under the applicable accounting standards!!!</a:t>
            </a:r>
          </a:p>
          <a:p>
            <a:pPr marL="457200" algn="just">
              <a:buFont typeface="Wingdings" panose="05000000000000000000" pitchFamily="2" charset="2"/>
              <a:buChar char="Ø"/>
            </a:pPr>
            <a:endParaRPr lang="en-US" sz="800" dirty="0">
              <a:solidFill>
                <a:srgbClr val="000000"/>
              </a:solidFill>
            </a:endParaRPr>
          </a:p>
          <a:p>
            <a:pPr algn="just"/>
            <a:r>
              <a:rPr lang="en-US" sz="1750" b="1" i="0" u="none" strike="noStrike" baseline="0" dirty="0">
                <a:solidFill>
                  <a:srgbClr val="000000"/>
                </a:solidFill>
              </a:rPr>
              <a:t> Key requirements under SA - 550</a:t>
            </a:r>
          </a:p>
          <a:p>
            <a:pPr marL="457200" algn="just">
              <a:buFont typeface="Wingdings" panose="05000000000000000000" pitchFamily="2" charset="2"/>
              <a:buChar char="Ø"/>
            </a:pPr>
            <a:r>
              <a:rPr lang="en-US" sz="1750" dirty="0">
                <a:solidFill>
                  <a:srgbClr val="000000"/>
                </a:solidFill>
              </a:rPr>
              <a:t>Identifying Risk of material misstatement (ROMM) associated with related party relationships and transactions.</a:t>
            </a:r>
          </a:p>
          <a:p>
            <a:pPr marL="457200" algn="just">
              <a:buFont typeface="Wingdings" panose="05000000000000000000" pitchFamily="2" charset="2"/>
              <a:buChar char="Ø"/>
            </a:pPr>
            <a:r>
              <a:rPr lang="en-US" sz="1750" i="0" u="none" strike="noStrike" baseline="0" dirty="0">
                <a:solidFill>
                  <a:srgbClr val="000000"/>
                </a:solidFill>
              </a:rPr>
              <a:t>Consideration of laws and regulations </a:t>
            </a:r>
            <a:r>
              <a:rPr lang="en-US" sz="1750" i="0" u="none" strike="noStrike" baseline="0" dirty="0" err="1">
                <a:solidFill>
                  <a:srgbClr val="000000"/>
                </a:solidFill>
              </a:rPr>
              <a:t>w.r.t.</a:t>
            </a:r>
            <a:r>
              <a:rPr lang="en-US" sz="1750" i="0" u="none" strike="noStrike" baseline="0" dirty="0">
                <a:solidFill>
                  <a:srgbClr val="000000"/>
                </a:solidFill>
              </a:rPr>
              <a:t> </a:t>
            </a:r>
            <a:r>
              <a:rPr lang="en-US" sz="1750" dirty="0">
                <a:solidFill>
                  <a:srgbClr val="000000"/>
                </a:solidFill>
              </a:rPr>
              <a:t>the auditee’s </a:t>
            </a:r>
            <a:r>
              <a:rPr lang="en-US" sz="1750" i="0" u="none" strike="noStrike" baseline="0" dirty="0">
                <a:solidFill>
                  <a:srgbClr val="000000"/>
                </a:solidFill>
              </a:rPr>
              <a:t>conduct of business with related parties/ specific financial reporting requirements</a:t>
            </a:r>
          </a:p>
          <a:p>
            <a:pPr marL="854075" indent="-285750" algn="just">
              <a:buFont typeface="Wingdings" panose="05000000000000000000" pitchFamily="2" charset="2"/>
              <a:buChar char="§"/>
            </a:pPr>
            <a:r>
              <a:rPr lang="en-US" sz="1750" dirty="0">
                <a:solidFill>
                  <a:srgbClr val="000000"/>
                </a:solidFill>
              </a:rPr>
              <a:t>Companies Act, 2013 – Section 188 – Shareholders/ Board approvals for transactions not at arm’s length</a:t>
            </a:r>
          </a:p>
          <a:p>
            <a:pPr marL="854075" indent="-285750" algn="just">
              <a:buFont typeface="Wingdings" panose="05000000000000000000" pitchFamily="2" charset="2"/>
              <a:buChar char="§"/>
            </a:pPr>
            <a:r>
              <a:rPr lang="en-US" sz="1750" dirty="0">
                <a:solidFill>
                  <a:srgbClr val="000000"/>
                </a:solidFill>
              </a:rPr>
              <a:t>Ind AS 24 – Disclosure of information in relation to related party relationships &amp; transactions</a:t>
            </a:r>
          </a:p>
          <a:p>
            <a:pPr marL="854075" indent="-285750" algn="just">
              <a:buFont typeface="Wingdings" panose="05000000000000000000" pitchFamily="2" charset="2"/>
              <a:buChar char="§"/>
            </a:pPr>
            <a:r>
              <a:rPr lang="en-US" sz="1750" dirty="0">
                <a:solidFill>
                  <a:srgbClr val="000000"/>
                </a:solidFill>
              </a:rPr>
              <a:t>Income-tax Act, 1961 – Section 40A(2) – Disallowance of expenditure paid/ payable to specified persons to the extent excessive/ unreasonable having regard to the fair </a:t>
            </a:r>
            <a:r>
              <a:rPr lang="en-US" sz="1750" dirty="0" err="1">
                <a:solidFill>
                  <a:srgbClr val="000000"/>
                </a:solidFill>
              </a:rPr>
              <a:t>maket</a:t>
            </a:r>
            <a:r>
              <a:rPr lang="en-US" sz="1750" dirty="0">
                <a:solidFill>
                  <a:srgbClr val="000000"/>
                </a:solidFill>
              </a:rPr>
              <a:t> value</a:t>
            </a:r>
          </a:p>
          <a:p>
            <a:pPr marL="854075" indent="-285750" algn="just">
              <a:buFont typeface="Wingdings" panose="05000000000000000000" pitchFamily="2" charset="2"/>
              <a:buChar char="§"/>
            </a:pPr>
            <a:r>
              <a:rPr lang="en-US" sz="1750" dirty="0">
                <a:solidFill>
                  <a:srgbClr val="000000"/>
                </a:solidFill>
              </a:rPr>
              <a:t>Income-tax Act, 1961 – Chapter X –International transactions with associated enterprises should comply with arm’s length standards</a:t>
            </a:r>
          </a:p>
          <a:p>
            <a:pPr marL="854075" indent="-285750" algn="just">
              <a:buFont typeface="Wingdings" panose="05000000000000000000" pitchFamily="2" charset="2"/>
              <a:buChar char="§"/>
            </a:pPr>
            <a:r>
              <a:rPr lang="en-US" sz="1750" dirty="0">
                <a:solidFill>
                  <a:srgbClr val="000000"/>
                </a:solidFill>
              </a:rPr>
              <a:t>Valuation of Supply of Goods &amp; Services in respect of Related Party Transactions under GST Law, Special Valuations Branch (SVB) under the Customs Law</a:t>
            </a:r>
          </a:p>
          <a:p>
            <a:pPr marL="854075" indent="-285750" algn="just">
              <a:buFont typeface="Wingdings" panose="05000000000000000000" pitchFamily="2" charset="2"/>
              <a:buChar char="§"/>
            </a:pPr>
            <a:r>
              <a:rPr lang="en-US" sz="1750" dirty="0">
                <a:solidFill>
                  <a:srgbClr val="000000"/>
                </a:solidFill>
              </a:rPr>
              <a:t>SEBI – Listing Obligations and Disclosure Requirements</a:t>
            </a:r>
          </a:p>
          <a:p>
            <a:pPr marL="854075" indent="-285750" algn="just">
              <a:buFont typeface="Wingdings" panose="05000000000000000000" pitchFamily="2" charset="2"/>
              <a:buChar char="§"/>
            </a:pPr>
            <a:endParaRPr lang="en-US" sz="1800" dirty="0">
              <a:solidFill>
                <a:srgbClr val="000000"/>
              </a:solidFill>
            </a:endParaRPr>
          </a:p>
          <a:p>
            <a:pPr marL="854075" indent="-285750" algn="just"/>
            <a:endParaRPr lang="en-US" sz="1800" dirty="0">
              <a:solidFill>
                <a:srgbClr val="000000"/>
              </a:solidFill>
            </a:endParaRPr>
          </a:p>
          <a:p>
            <a:pPr marL="457200" algn="just">
              <a:buFont typeface="Wingdings" panose="05000000000000000000" pitchFamily="2" charset="2"/>
              <a:buChar char="Ø"/>
            </a:pPr>
            <a:endParaRPr lang="en-US" sz="1800" dirty="0">
              <a:solidFill>
                <a:srgbClr val="000000"/>
              </a:solidFill>
            </a:endParaRPr>
          </a:p>
          <a:p>
            <a:pPr marL="457200" algn="just">
              <a:buFont typeface="Wingdings" panose="05000000000000000000" pitchFamily="2" charset="2"/>
              <a:buChar char="Ø"/>
            </a:pPr>
            <a:endParaRPr lang="en-US" sz="1800" dirty="0">
              <a:solidFill>
                <a:srgbClr val="000000"/>
              </a:solidFill>
            </a:endParaRPr>
          </a:p>
          <a:p>
            <a:pPr marL="233363" indent="0" algn="just">
              <a:buNone/>
            </a:pPr>
            <a:endParaRPr lang="en-US" sz="1800" b="1" i="1" u="sng" strike="noStrike" baseline="0" dirty="0">
              <a:solidFill>
                <a:srgbClr val="000000"/>
              </a:solidFill>
            </a:endParaRPr>
          </a:p>
        </p:txBody>
      </p:sp>
    </p:spTree>
    <p:extLst>
      <p:ext uri="{BB962C8B-B14F-4D97-AF65-F5344CB8AC3E}">
        <p14:creationId xmlns:p14="http://schemas.microsoft.com/office/powerpoint/2010/main" val="2157959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2B645-B30A-6D4A-B2EE-B61BAE2A07A6}"/>
            </a:ext>
          </a:extLst>
        </p:cNvPr>
        <p:cNvGrpSpPr/>
        <p:nvPr/>
      </p:nvGrpSpPr>
      <p:grpSpPr>
        <a:xfrm>
          <a:off x="0" y="0"/>
          <a:ext cx="0" cy="0"/>
          <a:chOff x="0" y="0"/>
          <a:chExt cx="0" cy="0"/>
        </a:xfrm>
      </p:grpSpPr>
      <p:sp>
        <p:nvSpPr>
          <p:cNvPr id="2" name="Rectangle 10">
            <a:extLst>
              <a:ext uri="{FF2B5EF4-FFF2-40B4-BE49-F238E27FC236}">
                <a16:creationId xmlns:a16="http://schemas.microsoft.com/office/drawing/2014/main" id="{B03C7DBE-0E20-BE03-0A26-3E039718A82B}"/>
              </a:ext>
            </a:extLst>
          </p:cNvPr>
          <p:cNvSpPr txBox="1">
            <a:spLocks noChangeArrowheads="1"/>
          </p:cNvSpPr>
          <p:nvPr/>
        </p:nvSpPr>
        <p:spPr>
          <a:xfrm>
            <a:off x="457200" y="914400"/>
            <a:ext cx="11591862" cy="5638798"/>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
            <a:extLst>
              <a:ext uri="{FF2B5EF4-FFF2-40B4-BE49-F238E27FC236}">
                <a16:creationId xmlns:a16="http://schemas.microsoft.com/office/drawing/2014/main" id="{BB299CE2-E876-F9D0-52C3-B81FCE845BF0}"/>
              </a:ext>
            </a:extLst>
          </p:cNvPr>
          <p:cNvSpPr>
            <a:spLocks noChangeArrowheads="1"/>
          </p:cNvSpPr>
          <p:nvPr/>
        </p:nvSpPr>
        <p:spPr bwMode="auto">
          <a:xfrm>
            <a:off x="3789122" y="6458295"/>
            <a:ext cx="3744704" cy="261297"/>
          </a:xfrm>
          <a:prstGeom prst="rect">
            <a:avLst/>
          </a:prstGeom>
          <a:noFill/>
          <a:ln w="9525">
            <a:noFill/>
            <a:miter lim="800000"/>
            <a:headEnd/>
            <a:tailEnd/>
          </a:ln>
        </p:spPr>
        <p:txBody>
          <a:bodyPr wrap="square" lIns="80968" tIns="40485" rIns="80968" bIns="40485">
            <a:spAutoFit/>
          </a:bodyPr>
          <a:lstStyle/>
          <a:p>
            <a:pPr marL="0" marR="0" lvl="0" indent="0" algn="ctr" defTabSz="808496" rtl="0" eaLnBrk="1" fontAlgn="auto" latinLnBrk="0" hangingPunct="1">
              <a:lnSpc>
                <a:spcPts val="1415"/>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Mukesh Manish &amp; Kalpesh, Chartered Accountants</a:t>
            </a:r>
          </a:p>
        </p:txBody>
      </p:sp>
      <p:sp>
        <p:nvSpPr>
          <p:cNvPr id="14" name="Slide Number Placeholder 7">
            <a:extLst>
              <a:ext uri="{FF2B5EF4-FFF2-40B4-BE49-F238E27FC236}">
                <a16:creationId xmlns:a16="http://schemas.microsoft.com/office/drawing/2014/main" id="{B0F733B5-6C7F-CCF8-C74A-13860DD19FD5}"/>
              </a:ext>
            </a:extLst>
          </p:cNvPr>
          <p:cNvSpPr txBox="1">
            <a:spLocks/>
          </p:cNvSpPr>
          <p:nvPr/>
        </p:nvSpPr>
        <p:spPr bwMode="auto">
          <a:xfrm>
            <a:off x="0" y="6489259"/>
            <a:ext cx="12180639" cy="398238"/>
          </a:xfrm>
          <a:prstGeom prst="rect">
            <a:avLst/>
          </a:prstGeom>
          <a:solidFill>
            <a:schemeClr val="accent1"/>
          </a:solidFill>
          <a:ln w="9525">
            <a:noFill/>
            <a:miter lim="800000"/>
            <a:headEnd/>
            <a:tailEnd/>
          </a:ln>
        </p:spPr>
        <p:txBody>
          <a:bodyPr lIns="90683" tIns="0" rIns="90683" bIns="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rPr>
              <a:t>Page - </a:t>
            </a:r>
            <a:fld id="{BD7DE130-A03E-476D-9927-B206A4B83F0B}" type="slidenum">
              <a:rPr kumimoji="0" lang="en-US" altLang="en-US" sz="12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CA41DDC-F36C-65AE-8A98-B27884B74894}"/>
              </a:ext>
            </a:extLst>
          </p:cNvPr>
          <p:cNvSpPr txBox="1">
            <a:spLocks noChangeArrowheads="1"/>
          </p:cNvSpPr>
          <p:nvPr/>
        </p:nvSpPr>
        <p:spPr>
          <a:xfrm>
            <a:off x="472199" y="812800"/>
            <a:ext cx="11358312" cy="5467695"/>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kumimoji="0" lang="en-US" sz="1800" b="1" kern="1200" cap="none" spc="0" normalizeH="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4" name="Rectangle 1">
            <a:extLst>
              <a:ext uri="{FF2B5EF4-FFF2-40B4-BE49-F238E27FC236}">
                <a16:creationId xmlns:a16="http://schemas.microsoft.com/office/drawing/2014/main" id="{DB18C158-4E54-FC25-5529-FD0E05E9DC4A}"/>
              </a:ext>
            </a:extLst>
          </p:cNvPr>
          <p:cNvSpPr>
            <a:spLocks noChangeArrowheads="1"/>
          </p:cNvSpPr>
          <p:nvPr/>
        </p:nvSpPr>
        <p:spPr bwMode="auto">
          <a:xfrm>
            <a:off x="75764" y="6543144"/>
            <a:ext cx="1831940" cy="261297"/>
          </a:xfrm>
          <a:prstGeom prst="rect">
            <a:avLst/>
          </a:prstGeom>
          <a:noFill/>
          <a:ln w="9525">
            <a:noFill/>
            <a:miter lim="800000"/>
            <a:headEnd/>
            <a:tailEnd/>
          </a:ln>
        </p:spPr>
        <p:txBody>
          <a:bodyPr wrap="square" lIns="80968" tIns="40485" rIns="80968" bIns="40485">
            <a:spAutoFit/>
          </a:bodyPr>
          <a:lstStyle/>
          <a:p>
            <a:pPr marL="0" marR="0" lvl="0" indent="0" algn="l" defTabSz="808516" rtl="0" eaLnBrk="1" fontAlgn="auto" latinLnBrk="0" hangingPunct="1">
              <a:lnSpc>
                <a:spcPts val="1414"/>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Privileged &amp; Confidential</a:t>
            </a:r>
          </a:p>
        </p:txBody>
      </p:sp>
      <p:cxnSp>
        <p:nvCxnSpPr>
          <p:cNvPr id="6" name="Straight Connector 5">
            <a:extLst>
              <a:ext uri="{FF2B5EF4-FFF2-40B4-BE49-F238E27FC236}">
                <a16:creationId xmlns:a16="http://schemas.microsoft.com/office/drawing/2014/main" id="{49EB036B-E8F1-8093-177C-72EF521BE29F}"/>
              </a:ext>
            </a:extLst>
          </p:cNvPr>
          <p:cNvCxnSpPr>
            <a:cxnSpLocks/>
          </p:cNvCxnSpPr>
          <p:nvPr/>
        </p:nvCxnSpPr>
        <p:spPr>
          <a:xfrm>
            <a:off x="495585" y="706349"/>
            <a:ext cx="1133492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97C947C-C394-71CC-0EDE-4EB3E054B8F3}"/>
              </a:ext>
            </a:extLst>
          </p:cNvPr>
          <p:cNvSpPr txBox="1">
            <a:spLocks/>
          </p:cNvSpPr>
          <p:nvPr/>
        </p:nvSpPr>
        <p:spPr>
          <a:xfrm>
            <a:off x="381349" y="39688"/>
            <a:ext cx="12420251" cy="798512"/>
          </a:xfrm>
          <a:prstGeom prst="rect">
            <a:avLst/>
          </a:prstGeom>
        </p:spPr>
        <p:txBody>
          <a:bodyPr lIns="89865" tIns="44932" rIns="89865" bIns="44932"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SA 550 (Revised) on Related Parties – Key Aspects</a:t>
            </a:r>
            <a:endPar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endParaRPr>
          </a:p>
        </p:txBody>
      </p:sp>
      <p:sp>
        <p:nvSpPr>
          <p:cNvPr id="3" name="Rectangle 1">
            <a:extLst>
              <a:ext uri="{FF2B5EF4-FFF2-40B4-BE49-F238E27FC236}">
                <a16:creationId xmlns:a16="http://schemas.microsoft.com/office/drawing/2014/main" id="{2309C06C-7A53-1BA0-05B2-876487205ED2}"/>
              </a:ext>
            </a:extLst>
          </p:cNvPr>
          <p:cNvSpPr>
            <a:spLocks noChangeArrowheads="1"/>
          </p:cNvSpPr>
          <p:nvPr/>
        </p:nvSpPr>
        <p:spPr bwMode="auto">
          <a:xfrm>
            <a:off x="3598157" y="6542267"/>
            <a:ext cx="3744704" cy="261297"/>
          </a:xfrm>
          <a:prstGeom prst="rect">
            <a:avLst/>
          </a:prstGeom>
          <a:noFill/>
          <a:ln w="9525">
            <a:noFill/>
            <a:miter lim="800000"/>
            <a:headEnd/>
            <a:tailEnd/>
          </a:ln>
        </p:spPr>
        <p:txBody>
          <a:bodyPr wrap="square" lIns="80968" tIns="40485" rIns="80968" bIns="40485">
            <a:spAutoFit/>
          </a:bodyPr>
          <a:lstStyle/>
          <a:p>
            <a:pPr algn="ctr" defTabSz="808496">
              <a:lnSpc>
                <a:spcPts val="1415"/>
              </a:lnSpc>
              <a:defRPr/>
            </a:pPr>
            <a:r>
              <a:rPr lang="en-US" sz="1200" dirty="0">
                <a:solidFill>
                  <a:schemeClr val="bg1"/>
                </a:solidFill>
              </a:rPr>
              <a:t>Mukesh Manish &amp; Kalpesh, Chartered Accountants</a:t>
            </a:r>
          </a:p>
        </p:txBody>
      </p:sp>
      <p:sp>
        <p:nvSpPr>
          <p:cNvPr id="7" name="Rectangle 10">
            <a:extLst>
              <a:ext uri="{FF2B5EF4-FFF2-40B4-BE49-F238E27FC236}">
                <a16:creationId xmlns:a16="http://schemas.microsoft.com/office/drawing/2014/main" id="{372E80A9-5937-6483-6FE7-D064FD7A47F9}"/>
              </a:ext>
            </a:extLst>
          </p:cNvPr>
          <p:cNvSpPr txBox="1">
            <a:spLocks noChangeArrowheads="1"/>
          </p:cNvSpPr>
          <p:nvPr/>
        </p:nvSpPr>
        <p:spPr>
          <a:xfrm>
            <a:off x="472198" y="811901"/>
            <a:ext cx="11334925" cy="5478489"/>
          </a:xfrm>
          <a:prstGeom prst="rect">
            <a:avLst/>
          </a:prstGeom>
        </p:spPr>
        <p:txBody>
          <a:bodyPr vert="horz" lIns="101885" tIns="50941" rIns="101885" bIns="5094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750" b="1" i="0" u="none" strike="noStrike" baseline="0" dirty="0">
                <a:solidFill>
                  <a:srgbClr val="000000"/>
                </a:solidFill>
              </a:rPr>
              <a:t>Scope: </a:t>
            </a:r>
          </a:p>
          <a:p>
            <a:pPr marL="457200" algn="just">
              <a:buFont typeface="Wingdings" panose="05000000000000000000" pitchFamily="2" charset="2"/>
              <a:buChar char="Ø"/>
            </a:pPr>
            <a:r>
              <a:rPr lang="en-US" sz="1750" b="1" i="0" u="none" strike="noStrike" baseline="0" dirty="0">
                <a:solidFill>
                  <a:srgbClr val="000000"/>
                </a:solidFill>
              </a:rPr>
              <a:t>A</a:t>
            </a:r>
            <a:r>
              <a:rPr lang="en-US" sz="1750" i="0" u="none" strike="noStrike" baseline="0" dirty="0">
                <a:solidFill>
                  <a:srgbClr val="000000"/>
                </a:solidFill>
              </a:rPr>
              <a:t>uditor’s responsibilities regarding related party relationships and transactions </a:t>
            </a:r>
            <a:r>
              <a:rPr lang="en-US" sz="1750" b="1" i="0" u="sng" strike="noStrike" baseline="0" dirty="0">
                <a:solidFill>
                  <a:srgbClr val="000000"/>
                </a:solidFill>
              </a:rPr>
              <a:t>when performing an audit of financial statements</a:t>
            </a:r>
            <a:r>
              <a:rPr lang="en-US" sz="1750" i="0" u="none" strike="noStrike" baseline="0" dirty="0">
                <a:solidFill>
                  <a:srgbClr val="000000"/>
                </a:solidFill>
              </a:rPr>
              <a:t>. </a:t>
            </a:r>
            <a:r>
              <a:rPr lang="en-US" sz="1750" dirty="0">
                <a:solidFill>
                  <a:srgbClr val="000000"/>
                </a:solidFill>
              </a:rPr>
              <a:t>Not just all about related party disclosures under the applicable accounting standards!!!</a:t>
            </a:r>
          </a:p>
          <a:p>
            <a:pPr marL="457200" algn="just">
              <a:buFont typeface="Wingdings" panose="05000000000000000000" pitchFamily="2" charset="2"/>
              <a:buChar char="Ø"/>
            </a:pPr>
            <a:endParaRPr lang="en-US" sz="800" dirty="0">
              <a:solidFill>
                <a:srgbClr val="000000"/>
              </a:solidFill>
            </a:endParaRPr>
          </a:p>
          <a:p>
            <a:pPr algn="just"/>
            <a:r>
              <a:rPr lang="en-US" sz="1750" b="1" i="0" u="none" strike="noStrike" baseline="0" dirty="0">
                <a:solidFill>
                  <a:srgbClr val="000000"/>
                </a:solidFill>
              </a:rPr>
              <a:t> Key requirements under SA - 550</a:t>
            </a:r>
          </a:p>
          <a:p>
            <a:pPr marL="457200" algn="just">
              <a:buFont typeface="Wingdings" panose="05000000000000000000" pitchFamily="2" charset="2"/>
              <a:buChar char="Ø"/>
            </a:pPr>
            <a:r>
              <a:rPr lang="en-US" sz="1750" dirty="0">
                <a:solidFill>
                  <a:srgbClr val="000000"/>
                </a:solidFill>
              </a:rPr>
              <a:t>Identifying Risk of material misstatement (ROMM) associated with related party relationships and transactions.</a:t>
            </a:r>
          </a:p>
          <a:p>
            <a:pPr marL="457200" algn="just">
              <a:buFont typeface="Wingdings" panose="05000000000000000000" pitchFamily="2" charset="2"/>
              <a:buChar char="Ø"/>
            </a:pPr>
            <a:r>
              <a:rPr lang="en-US" sz="1750" i="0" u="none" strike="noStrike" baseline="0" dirty="0">
                <a:solidFill>
                  <a:srgbClr val="000000"/>
                </a:solidFill>
              </a:rPr>
              <a:t>Consideration of laws and regulations </a:t>
            </a:r>
            <a:r>
              <a:rPr lang="en-US" sz="1750" i="0" u="none" strike="noStrike" baseline="0" dirty="0" err="1">
                <a:solidFill>
                  <a:srgbClr val="000000"/>
                </a:solidFill>
              </a:rPr>
              <a:t>w.r.t.</a:t>
            </a:r>
            <a:r>
              <a:rPr lang="en-US" sz="1750" i="0" u="none" strike="noStrike" baseline="0" dirty="0">
                <a:solidFill>
                  <a:srgbClr val="000000"/>
                </a:solidFill>
              </a:rPr>
              <a:t> </a:t>
            </a:r>
            <a:r>
              <a:rPr lang="en-US" sz="1750" dirty="0">
                <a:solidFill>
                  <a:srgbClr val="000000"/>
                </a:solidFill>
              </a:rPr>
              <a:t>the auditee’s </a:t>
            </a:r>
            <a:r>
              <a:rPr lang="en-US" sz="1750" i="0" u="none" strike="noStrike" baseline="0" dirty="0">
                <a:solidFill>
                  <a:srgbClr val="000000"/>
                </a:solidFill>
              </a:rPr>
              <a:t>conduct of business with related parties/ specific financial reporting requirements</a:t>
            </a:r>
          </a:p>
          <a:p>
            <a:pPr marL="854075" indent="-285750" algn="just">
              <a:buFont typeface="Wingdings" panose="05000000000000000000" pitchFamily="2" charset="2"/>
              <a:buChar char="§"/>
            </a:pPr>
            <a:r>
              <a:rPr lang="en-US" sz="1750" dirty="0">
                <a:solidFill>
                  <a:srgbClr val="000000"/>
                </a:solidFill>
              </a:rPr>
              <a:t>Companies Act, 2013 – Section 188 – Shareholders/ Board approvals for transactions not at arm’s length</a:t>
            </a:r>
          </a:p>
          <a:p>
            <a:pPr marL="854075" indent="-285750" algn="just">
              <a:buFont typeface="Wingdings" panose="05000000000000000000" pitchFamily="2" charset="2"/>
              <a:buChar char="§"/>
            </a:pPr>
            <a:r>
              <a:rPr lang="en-US" sz="1750" dirty="0">
                <a:solidFill>
                  <a:srgbClr val="000000"/>
                </a:solidFill>
              </a:rPr>
              <a:t>Ind AS 24 – Disclosure of information in relation to related party relationships &amp; transactions</a:t>
            </a:r>
          </a:p>
          <a:p>
            <a:pPr marL="854075" indent="-285750" algn="just">
              <a:buFont typeface="Wingdings" panose="05000000000000000000" pitchFamily="2" charset="2"/>
              <a:buChar char="§"/>
            </a:pPr>
            <a:r>
              <a:rPr lang="en-US" sz="1750" dirty="0">
                <a:solidFill>
                  <a:srgbClr val="000000"/>
                </a:solidFill>
              </a:rPr>
              <a:t>Income-tax Act, 1961 – Section 40A(2) – Disallowance of expenditure paid/ payable to specified persons to the extent excessive/ unreasonable having regard to the fair </a:t>
            </a:r>
            <a:r>
              <a:rPr lang="en-US" sz="1750" dirty="0" err="1">
                <a:solidFill>
                  <a:srgbClr val="000000"/>
                </a:solidFill>
              </a:rPr>
              <a:t>maket</a:t>
            </a:r>
            <a:r>
              <a:rPr lang="en-US" sz="1750" dirty="0">
                <a:solidFill>
                  <a:srgbClr val="000000"/>
                </a:solidFill>
              </a:rPr>
              <a:t> value</a:t>
            </a:r>
          </a:p>
          <a:p>
            <a:pPr marL="854075" indent="-285750" algn="just">
              <a:buFont typeface="Wingdings" panose="05000000000000000000" pitchFamily="2" charset="2"/>
              <a:buChar char="§"/>
            </a:pPr>
            <a:r>
              <a:rPr lang="en-US" sz="1750" dirty="0">
                <a:solidFill>
                  <a:srgbClr val="000000"/>
                </a:solidFill>
              </a:rPr>
              <a:t>Income-tax Act, 1961 – Chapter X –International transactions with associated enterprises should comply with arm’s length standards</a:t>
            </a:r>
          </a:p>
          <a:p>
            <a:pPr marL="854075" indent="-285750" algn="just">
              <a:buFont typeface="Wingdings" panose="05000000000000000000" pitchFamily="2" charset="2"/>
              <a:buChar char="§"/>
            </a:pPr>
            <a:r>
              <a:rPr lang="en-US" sz="1750" dirty="0">
                <a:solidFill>
                  <a:srgbClr val="000000"/>
                </a:solidFill>
              </a:rPr>
              <a:t>Valuation of Supply of Goods &amp; Services in respect of Related Party Transactions under GST Law, Special Valuations Branch (SVB) under the Customs Law</a:t>
            </a:r>
          </a:p>
          <a:p>
            <a:pPr marL="854075" indent="-285750" algn="just">
              <a:buFont typeface="Wingdings" panose="05000000000000000000" pitchFamily="2" charset="2"/>
              <a:buChar char="§"/>
            </a:pPr>
            <a:r>
              <a:rPr lang="en-US" sz="1750" dirty="0">
                <a:solidFill>
                  <a:srgbClr val="000000"/>
                </a:solidFill>
              </a:rPr>
              <a:t>SEBI – Listing Obligations and Disclosure Requirements</a:t>
            </a:r>
          </a:p>
          <a:p>
            <a:pPr marL="854075" indent="-285750" algn="just">
              <a:buFont typeface="Wingdings" panose="05000000000000000000" pitchFamily="2" charset="2"/>
              <a:buChar char="§"/>
            </a:pPr>
            <a:endParaRPr lang="en-US" sz="1800" dirty="0">
              <a:solidFill>
                <a:srgbClr val="000000"/>
              </a:solidFill>
            </a:endParaRPr>
          </a:p>
          <a:p>
            <a:pPr marL="854075" indent="-285750" algn="just"/>
            <a:endParaRPr lang="en-US" sz="1800" dirty="0">
              <a:solidFill>
                <a:srgbClr val="000000"/>
              </a:solidFill>
            </a:endParaRPr>
          </a:p>
          <a:p>
            <a:pPr marL="457200" algn="just">
              <a:buFont typeface="Wingdings" panose="05000000000000000000" pitchFamily="2" charset="2"/>
              <a:buChar char="Ø"/>
            </a:pPr>
            <a:endParaRPr lang="en-US" sz="1800" dirty="0">
              <a:solidFill>
                <a:srgbClr val="000000"/>
              </a:solidFill>
            </a:endParaRPr>
          </a:p>
          <a:p>
            <a:pPr marL="457200" algn="just">
              <a:buFont typeface="Wingdings" panose="05000000000000000000" pitchFamily="2" charset="2"/>
              <a:buChar char="Ø"/>
            </a:pPr>
            <a:endParaRPr lang="en-US" sz="1800" dirty="0">
              <a:solidFill>
                <a:srgbClr val="000000"/>
              </a:solidFill>
            </a:endParaRPr>
          </a:p>
          <a:p>
            <a:pPr marL="233363" indent="0" algn="just">
              <a:buNone/>
            </a:pPr>
            <a:endParaRPr lang="en-US" sz="1800" b="1" i="1" u="sng" strike="noStrike" baseline="0" dirty="0">
              <a:solidFill>
                <a:srgbClr val="000000"/>
              </a:solidFill>
            </a:endParaRPr>
          </a:p>
        </p:txBody>
      </p:sp>
    </p:spTree>
    <p:extLst>
      <p:ext uri="{BB962C8B-B14F-4D97-AF65-F5344CB8AC3E}">
        <p14:creationId xmlns:p14="http://schemas.microsoft.com/office/powerpoint/2010/main" val="3036845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C4CF2-E153-9503-72A5-43F7B76309B6}"/>
            </a:ext>
          </a:extLst>
        </p:cNvPr>
        <p:cNvGrpSpPr/>
        <p:nvPr/>
      </p:nvGrpSpPr>
      <p:grpSpPr>
        <a:xfrm>
          <a:off x="0" y="0"/>
          <a:ext cx="0" cy="0"/>
          <a:chOff x="0" y="0"/>
          <a:chExt cx="0" cy="0"/>
        </a:xfrm>
      </p:grpSpPr>
      <p:sp>
        <p:nvSpPr>
          <p:cNvPr id="2" name="Rectangle 10">
            <a:extLst>
              <a:ext uri="{FF2B5EF4-FFF2-40B4-BE49-F238E27FC236}">
                <a16:creationId xmlns:a16="http://schemas.microsoft.com/office/drawing/2014/main" id="{3554242C-8B5B-4912-F250-1F502BB5CE03}"/>
              </a:ext>
            </a:extLst>
          </p:cNvPr>
          <p:cNvSpPr txBox="1">
            <a:spLocks noChangeArrowheads="1"/>
          </p:cNvSpPr>
          <p:nvPr/>
        </p:nvSpPr>
        <p:spPr>
          <a:xfrm>
            <a:off x="457200" y="914400"/>
            <a:ext cx="11591862" cy="5638798"/>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
            <a:extLst>
              <a:ext uri="{FF2B5EF4-FFF2-40B4-BE49-F238E27FC236}">
                <a16:creationId xmlns:a16="http://schemas.microsoft.com/office/drawing/2014/main" id="{E761ACDA-4289-2D79-58A7-C8293D2BA74F}"/>
              </a:ext>
            </a:extLst>
          </p:cNvPr>
          <p:cNvSpPr>
            <a:spLocks noChangeArrowheads="1"/>
          </p:cNvSpPr>
          <p:nvPr/>
        </p:nvSpPr>
        <p:spPr bwMode="auto">
          <a:xfrm>
            <a:off x="3789122" y="6458295"/>
            <a:ext cx="3744704" cy="261297"/>
          </a:xfrm>
          <a:prstGeom prst="rect">
            <a:avLst/>
          </a:prstGeom>
          <a:noFill/>
          <a:ln w="9525">
            <a:noFill/>
            <a:miter lim="800000"/>
            <a:headEnd/>
            <a:tailEnd/>
          </a:ln>
        </p:spPr>
        <p:txBody>
          <a:bodyPr wrap="square" lIns="80968" tIns="40485" rIns="80968" bIns="40485">
            <a:spAutoFit/>
          </a:bodyPr>
          <a:lstStyle/>
          <a:p>
            <a:pPr marL="0" marR="0" lvl="0" indent="0" algn="ctr" defTabSz="808496" rtl="0" eaLnBrk="1" fontAlgn="auto" latinLnBrk="0" hangingPunct="1">
              <a:lnSpc>
                <a:spcPts val="1415"/>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Mukesh Manish &amp; Kalpesh, Chartered Accountants</a:t>
            </a:r>
          </a:p>
        </p:txBody>
      </p:sp>
      <p:sp>
        <p:nvSpPr>
          <p:cNvPr id="14" name="Slide Number Placeholder 7">
            <a:extLst>
              <a:ext uri="{FF2B5EF4-FFF2-40B4-BE49-F238E27FC236}">
                <a16:creationId xmlns:a16="http://schemas.microsoft.com/office/drawing/2014/main" id="{F33A7C55-03B3-F123-FB79-853A9564B10F}"/>
              </a:ext>
            </a:extLst>
          </p:cNvPr>
          <p:cNvSpPr txBox="1">
            <a:spLocks/>
          </p:cNvSpPr>
          <p:nvPr/>
        </p:nvSpPr>
        <p:spPr bwMode="auto">
          <a:xfrm>
            <a:off x="0" y="6489259"/>
            <a:ext cx="12180639" cy="398238"/>
          </a:xfrm>
          <a:prstGeom prst="rect">
            <a:avLst/>
          </a:prstGeom>
          <a:solidFill>
            <a:schemeClr val="accent1"/>
          </a:solidFill>
          <a:ln w="9525">
            <a:noFill/>
            <a:miter lim="800000"/>
            <a:headEnd/>
            <a:tailEnd/>
          </a:ln>
        </p:spPr>
        <p:txBody>
          <a:bodyPr lIns="90683" tIns="0" rIns="90683" bIns="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rPr>
              <a:t>Page - </a:t>
            </a:r>
            <a:fld id="{BD7DE130-A03E-476D-9927-B206A4B83F0B}" type="slidenum">
              <a:rPr kumimoji="0" lang="en-US" altLang="en-US" sz="12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24569B4-4D8F-F11D-53DC-8C95145B4C32}"/>
              </a:ext>
            </a:extLst>
          </p:cNvPr>
          <p:cNvSpPr txBox="1">
            <a:spLocks noChangeArrowheads="1"/>
          </p:cNvSpPr>
          <p:nvPr/>
        </p:nvSpPr>
        <p:spPr>
          <a:xfrm>
            <a:off x="472199" y="812800"/>
            <a:ext cx="11358312" cy="5467695"/>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kumimoji="0" lang="en-US" sz="1800" b="1" kern="1200" cap="none" spc="0" normalizeH="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4" name="Rectangle 1">
            <a:extLst>
              <a:ext uri="{FF2B5EF4-FFF2-40B4-BE49-F238E27FC236}">
                <a16:creationId xmlns:a16="http://schemas.microsoft.com/office/drawing/2014/main" id="{228F20D4-CDA0-E624-F323-BE8AFA7F3001}"/>
              </a:ext>
            </a:extLst>
          </p:cNvPr>
          <p:cNvSpPr>
            <a:spLocks noChangeArrowheads="1"/>
          </p:cNvSpPr>
          <p:nvPr/>
        </p:nvSpPr>
        <p:spPr bwMode="auto">
          <a:xfrm>
            <a:off x="75764" y="6543144"/>
            <a:ext cx="1831940" cy="261297"/>
          </a:xfrm>
          <a:prstGeom prst="rect">
            <a:avLst/>
          </a:prstGeom>
          <a:noFill/>
          <a:ln w="9525">
            <a:noFill/>
            <a:miter lim="800000"/>
            <a:headEnd/>
            <a:tailEnd/>
          </a:ln>
        </p:spPr>
        <p:txBody>
          <a:bodyPr wrap="square" lIns="80968" tIns="40485" rIns="80968" bIns="40485">
            <a:spAutoFit/>
          </a:bodyPr>
          <a:lstStyle/>
          <a:p>
            <a:pPr marL="0" marR="0" lvl="0" indent="0" algn="l" defTabSz="808516" rtl="0" eaLnBrk="1" fontAlgn="auto" latinLnBrk="0" hangingPunct="1">
              <a:lnSpc>
                <a:spcPts val="1414"/>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Privileged &amp; Confidential</a:t>
            </a:r>
          </a:p>
        </p:txBody>
      </p:sp>
      <p:cxnSp>
        <p:nvCxnSpPr>
          <p:cNvPr id="6" name="Straight Connector 5">
            <a:extLst>
              <a:ext uri="{FF2B5EF4-FFF2-40B4-BE49-F238E27FC236}">
                <a16:creationId xmlns:a16="http://schemas.microsoft.com/office/drawing/2014/main" id="{9AD1B4BF-59E1-160F-01C9-69FFDF510C35}"/>
              </a:ext>
            </a:extLst>
          </p:cNvPr>
          <p:cNvCxnSpPr>
            <a:cxnSpLocks/>
          </p:cNvCxnSpPr>
          <p:nvPr/>
        </p:nvCxnSpPr>
        <p:spPr>
          <a:xfrm>
            <a:off x="495585" y="706349"/>
            <a:ext cx="1133492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571E50D-1888-5D56-DE40-C2AAED4A3D74}"/>
              </a:ext>
            </a:extLst>
          </p:cNvPr>
          <p:cNvSpPr txBox="1">
            <a:spLocks/>
          </p:cNvSpPr>
          <p:nvPr/>
        </p:nvSpPr>
        <p:spPr>
          <a:xfrm>
            <a:off x="381349" y="39688"/>
            <a:ext cx="12420251" cy="798512"/>
          </a:xfrm>
          <a:prstGeom prst="rect">
            <a:avLst/>
          </a:prstGeom>
        </p:spPr>
        <p:txBody>
          <a:bodyPr lIns="89865" tIns="44932" rIns="89865" bIns="44932"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SA 550 (Revised) on Related Parties – Key Aspects</a:t>
            </a:r>
            <a:endPar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endParaRPr>
          </a:p>
        </p:txBody>
      </p:sp>
      <p:sp>
        <p:nvSpPr>
          <p:cNvPr id="3" name="Rectangle 1">
            <a:extLst>
              <a:ext uri="{FF2B5EF4-FFF2-40B4-BE49-F238E27FC236}">
                <a16:creationId xmlns:a16="http://schemas.microsoft.com/office/drawing/2014/main" id="{C6DAC693-4E17-366C-84FA-21042414E554}"/>
              </a:ext>
            </a:extLst>
          </p:cNvPr>
          <p:cNvSpPr>
            <a:spLocks noChangeArrowheads="1"/>
          </p:cNvSpPr>
          <p:nvPr/>
        </p:nvSpPr>
        <p:spPr bwMode="auto">
          <a:xfrm>
            <a:off x="3598157" y="6542267"/>
            <a:ext cx="3744704" cy="261297"/>
          </a:xfrm>
          <a:prstGeom prst="rect">
            <a:avLst/>
          </a:prstGeom>
          <a:noFill/>
          <a:ln w="9525">
            <a:noFill/>
            <a:miter lim="800000"/>
            <a:headEnd/>
            <a:tailEnd/>
          </a:ln>
        </p:spPr>
        <p:txBody>
          <a:bodyPr wrap="square" lIns="80968" tIns="40485" rIns="80968" bIns="40485">
            <a:spAutoFit/>
          </a:bodyPr>
          <a:lstStyle/>
          <a:p>
            <a:pPr algn="ctr" defTabSz="808496">
              <a:lnSpc>
                <a:spcPts val="1415"/>
              </a:lnSpc>
              <a:defRPr/>
            </a:pPr>
            <a:r>
              <a:rPr lang="en-US" sz="1200" dirty="0">
                <a:solidFill>
                  <a:schemeClr val="bg1"/>
                </a:solidFill>
              </a:rPr>
              <a:t>Mukesh Manish &amp; Kalpesh, Chartered Accountants</a:t>
            </a:r>
          </a:p>
        </p:txBody>
      </p:sp>
      <p:sp>
        <p:nvSpPr>
          <p:cNvPr id="7" name="Rectangle 10">
            <a:extLst>
              <a:ext uri="{FF2B5EF4-FFF2-40B4-BE49-F238E27FC236}">
                <a16:creationId xmlns:a16="http://schemas.microsoft.com/office/drawing/2014/main" id="{98F6D772-8AAC-7E35-459E-CF6C7A1DD249}"/>
              </a:ext>
            </a:extLst>
          </p:cNvPr>
          <p:cNvSpPr txBox="1">
            <a:spLocks noChangeArrowheads="1"/>
          </p:cNvSpPr>
          <p:nvPr/>
        </p:nvSpPr>
        <p:spPr>
          <a:xfrm>
            <a:off x="472198" y="811901"/>
            <a:ext cx="11334925" cy="5638798"/>
          </a:xfrm>
          <a:prstGeom prst="rect">
            <a:avLst/>
          </a:prstGeom>
        </p:spPr>
        <p:txBody>
          <a:bodyPr vert="horz" lIns="101885" tIns="50941" rIns="101885" bIns="5094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720" b="1" i="0" u="none" strike="noStrike" baseline="0" dirty="0">
                <a:solidFill>
                  <a:srgbClr val="000000"/>
                </a:solidFill>
              </a:rPr>
              <a:t> Key requirements under SA – 550 (Contd.)</a:t>
            </a:r>
          </a:p>
          <a:p>
            <a:pPr marL="457200" algn="just">
              <a:buFont typeface="Wingdings" panose="05000000000000000000" pitchFamily="2" charset="2"/>
              <a:buChar char="Ø"/>
            </a:pPr>
            <a:r>
              <a:rPr lang="en-US" sz="1720" dirty="0">
                <a:solidFill>
                  <a:srgbClr val="000000"/>
                </a:solidFill>
              </a:rPr>
              <a:t>Understanding the Entity’s Related Party Relationships and Transactions - Key aspects</a:t>
            </a:r>
          </a:p>
          <a:p>
            <a:pPr marL="854075" indent="-285750" algn="just">
              <a:buFont typeface="Wingdings" panose="05000000000000000000" pitchFamily="2" charset="2"/>
              <a:buChar char="§"/>
            </a:pPr>
            <a:r>
              <a:rPr lang="en-US" sz="1720" dirty="0">
                <a:solidFill>
                  <a:srgbClr val="000000"/>
                </a:solidFill>
              </a:rPr>
              <a:t>Process and Controls for identification of related parties, transactions, approvals and statutory compliances</a:t>
            </a:r>
          </a:p>
          <a:p>
            <a:pPr marL="854075" indent="-285750" algn="just">
              <a:buFont typeface="Wingdings" panose="05000000000000000000" pitchFamily="2" charset="2"/>
              <a:buChar char="§"/>
            </a:pPr>
            <a:r>
              <a:rPr lang="en-US" sz="1720" dirty="0">
                <a:solidFill>
                  <a:srgbClr val="000000"/>
                </a:solidFill>
              </a:rPr>
              <a:t>Emphasis on Professional Skepticism </a:t>
            </a:r>
          </a:p>
          <a:p>
            <a:pPr marL="854075" indent="-285750" algn="just">
              <a:buFont typeface="Wingdings" panose="05000000000000000000" pitchFamily="2" charset="2"/>
              <a:buChar char="§"/>
            </a:pPr>
            <a:r>
              <a:rPr lang="en-US" sz="1720" dirty="0">
                <a:solidFill>
                  <a:srgbClr val="000000"/>
                </a:solidFill>
              </a:rPr>
              <a:t>Consider the risk of relationships not identified/ disclosed by the management. E.g. - Complex organization structure, special-purpose entities for off-balance sheet transaction, inadequate information system etc.</a:t>
            </a:r>
          </a:p>
          <a:p>
            <a:pPr marL="854075" indent="-285750" algn="just">
              <a:buFont typeface="Wingdings" panose="05000000000000000000" pitchFamily="2" charset="2"/>
              <a:buChar char="§"/>
            </a:pPr>
            <a:r>
              <a:rPr lang="en-US" sz="1720" dirty="0">
                <a:solidFill>
                  <a:srgbClr val="000000"/>
                </a:solidFill>
              </a:rPr>
              <a:t>Sources of information </a:t>
            </a:r>
          </a:p>
          <a:p>
            <a:pPr marL="568325" indent="0" algn="just">
              <a:buNone/>
            </a:pPr>
            <a:r>
              <a:rPr lang="en-US" sz="1720" dirty="0">
                <a:solidFill>
                  <a:srgbClr val="000000"/>
                </a:solidFill>
              </a:rPr>
              <a:t>	–  Entity’s ownership ang governance structures, Financing arrangements, Investments made.</a:t>
            </a:r>
          </a:p>
          <a:p>
            <a:pPr marL="1147763" indent="-233363" algn="just">
              <a:buNone/>
            </a:pPr>
            <a:r>
              <a:rPr lang="en-US" sz="1720" dirty="0">
                <a:solidFill>
                  <a:srgbClr val="000000"/>
                </a:solidFill>
              </a:rPr>
              <a:t>–  Inquiries to various stakeholders (TCWG, internal auditor, legal, compliance/ ethics personnel etc.),</a:t>
            </a:r>
          </a:p>
          <a:p>
            <a:pPr marL="1147763" indent="-233363" algn="just">
              <a:buNone/>
            </a:pPr>
            <a:r>
              <a:rPr lang="en-US" sz="1720" dirty="0">
                <a:solidFill>
                  <a:srgbClr val="000000"/>
                </a:solidFill>
              </a:rPr>
              <a:t>–  Providing list of related parties by the group engagement team to the component auditors (SA 600)</a:t>
            </a:r>
          </a:p>
          <a:p>
            <a:pPr marL="1147763" indent="-293688" algn="just">
              <a:buNone/>
            </a:pPr>
            <a:r>
              <a:rPr lang="en-US" sz="1720" dirty="0">
                <a:solidFill>
                  <a:srgbClr val="000000"/>
                </a:solidFill>
              </a:rPr>
              <a:t> –  Information documents maintained under Statutes (Minutes, Registers, Forms/ Information filed (e.g. Income-tax returns, SVB Correspondences, Form MBP – 1), Annual reports of Holding/ Ultimate Holding Companies, Group Transfer Pricing Documentation, Master File, Country by Country reporting, Tax/ Legal advices sought, agreements and contracts etc.)</a:t>
            </a:r>
          </a:p>
          <a:p>
            <a:pPr marL="854075" indent="-285750" algn="just">
              <a:buNone/>
            </a:pPr>
            <a:r>
              <a:rPr lang="en-US" sz="1720" dirty="0">
                <a:solidFill>
                  <a:srgbClr val="000000"/>
                </a:solidFill>
              </a:rPr>
              <a:t>	 –  Information on the Company/ Group’s websites</a:t>
            </a:r>
          </a:p>
          <a:p>
            <a:pPr marL="1087438" indent="-233363" algn="just">
              <a:buNone/>
            </a:pPr>
            <a:r>
              <a:rPr lang="en-US" sz="1720" dirty="0">
                <a:solidFill>
                  <a:srgbClr val="000000"/>
                </a:solidFill>
              </a:rPr>
              <a:t> –  Analytics on outliers (unusually long credit period, interest-fee loans, insurance or guarantees etc. received/ issued, offer/ acceptance of deep discounts, unique transactions/ arrangements, free of cost transactions/ reimbursements or recoupments, common assets/ costs etc.)</a:t>
            </a:r>
            <a:endParaRPr lang="en-US" sz="1720" b="1" i="1" u="sng" strike="noStrike" baseline="0" dirty="0">
              <a:solidFill>
                <a:srgbClr val="000000"/>
              </a:solidFill>
            </a:endParaRPr>
          </a:p>
        </p:txBody>
      </p:sp>
    </p:spTree>
    <p:extLst>
      <p:ext uri="{BB962C8B-B14F-4D97-AF65-F5344CB8AC3E}">
        <p14:creationId xmlns:p14="http://schemas.microsoft.com/office/powerpoint/2010/main" val="3525262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55E1E-67CA-8F17-41F3-82EC0166C8F4}"/>
            </a:ext>
          </a:extLst>
        </p:cNvPr>
        <p:cNvGrpSpPr/>
        <p:nvPr/>
      </p:nvGrpSpPr>
      <p:grpSpPr>
        <a:xfrm>
          <a:off x="0" y="0"/>
          <a:ext cx="0" cy="0"/>
          <a:chOff x="0" y="0"/>
          <a:chExt cx="0" cy="0"/>
        </a:xfrm>
      </p:grpSpPr>
      <p:sp>
        <p:nvSpPr>
          <p:cNvPr id="2" name="Rectangle 10">
            <a:extLst>
              <a:ext uri="{FF2B5EF4-FFF2-40B4-BE49-F238E27FC236}">
                <a16:creationId xmlns:a16="http://schemas.microsoft.com/office/drawing/2014/main" id="{38B5E522-E219-91A0-3881-17D2FEF3145C}"/>
              </a:ext>
            </a:extLst>
          </p:cNvPr>
          <p:cNvSpPr txBox="1">
            <a:spLocks noChangeArrowheads="1"/>
          </p:cNvSpPr>
          <p:nvPr/>
        </p:nvSpPr>
        <p:spPr>
          <a:xfrm>
            <a:off x="457200" y="914400"/>
            <a:ext cx="11591862" cy="5638798"/>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
            <a:extLst>
              <a:ext uri="{FF2B5EF4-FFF2-40B4-BE49-F238E27FC236}">
                <a16:creationId xmlns:a16="http://schemas.microsoft.com/office/drawing/2014/main" id="{278382FB-E926-0982-BDDC-6895AD9CFE09}"/>
              </a:ext>
            </a:extLst>
          </p:cNvPr>
          <p:cNvSpPr>
            <a:spLocks noChangeArrowheads="1"/>
          </p:cNvSpPr>
          <p:nvPr/>
        </p:nvSpPr>
        <p:spPr bwMode="auto">
          <a:xfrm>
            <a:off x="3789122" y="6458295"/>
            <a:ext cx="3744704" cy="261297"/>
          </a:xfrm>
          <a:prstGeom prst="rect">
            <a:avLst/>
          </a:prstGeom>
          <a:noFill/>
          <a:ln w="9525">
            <a:noFill/>
            <a:miter lim="800000"/>
            <a:headEnd/>
            <a:tailEnd/>
          </a:ln>
        </p:spPr>
        <p:txBody>
          <a:bodyPr wrap="square" lIns="80968" tIns="40485" rIns="80968" bIns="40485">
            <a:spAutoFit/>
          </a:bodyPr>
          <a:lstStyle/>
          <a:p>
            <a:pPr marL="0" marR="0" lvl="0" indent="0" algn="ctr" defTabSz="808496" rtl="0" eaLnBrk="1" fontAlgn="auto" latinLnBrk="0" hangingPunct="1">
              <a:lnSpc>
                <a:spcPts val="1415"/>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Mukesh Manish &amp; Kalpesh, Chartered Accountants</a:t>
            </a:r>
          </a:p>
        </p:txBody>
      </p:sp>
      <p:sp>
        <p:nvSpPr>
          <p:cNvPr id="14" name="Slide Number Placeholder 7">
            <a:extLst>
              <a:ext uri="{FF2B5EF4-FFF2-40B4-BE49-F238E27FC236}">
                <a16:creationId xmlns:a16="http://schemas.microsoft.com/office/drawing/2014/main" id="{DFC02DEA-8B03-0B95-55BC-424BC0F8DCA7}"/>
              </a:ext>
            </a:extLst>
          </p:cNvPr>
          <p:cNvSpPr txBox="1">
            <a:spLocks/>
          </p:cNvSpPr>
          <p:nvPr/>
        </p:nvSpPr>
        <p:spPr bwMode="auto">
          <a:xfrm>
            <a:off x="0" y="6489259"/>
            <a:ext cx="12180639" cy="398238"/>
          </a:xfrm>
          <a:prstGeom prst="rect">
            <a:avLst/>
          </a:prstGeom>
          <a:solidFill>
            <a:schemeClr val="accent1"/>
          </a:solidFill>
          <a:ln w="9525">
            <a:noFill/>
            <a:miter lim="800000"/>
            <a:headEnd/>
            <a:tailEnd/>
          </a:ln>
        </p:spPr>
        <p:txBody>
          <a:bodyPr lIns="90683" tIns="0" rIns="90683" bIns="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rPr>
              <a:t>Page - </a:t>
            </a:r>
            <a:fld id="{BD7DE130-A03E-476D-9927-B206A4B83F0B}" type="slidenum">
              <a:rPr kumimoji="0" lang="en-US" altLang="en-US" sz="12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674DD2B-D900-5214-D3E9-745AD93C0ADC}"/>
              </a:ext>
            </a:extLst>
          </p:cNvPr>
          <p:cNvSpPr txBox="1">
            <a:spLocks noChangeArrowheads="1"/>
          </p:cNvSpPr>
          <p:nvPr/>
        </p:nvSpPr>
        <p:spPr>
          <a:xfrm>
            <a:off x="472199" y="812800"/>
            <a:ext cx="11358312" cy="5467695"/>
          </a:xfrm>
          <a:prstGeom prst="rect">
            <a:avLst/>
          </a:prstGeom>
        </p:spPr>
        <p:txBody>
          <a:bodyPr vert="horz" lIns="101885" tIns="50941" rIns="101885" bIns="5094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kumimoji="0" lang="en-US" sz="1800" b="1" kern="1200" cap="none" spc="0" normalizeH="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4" name="Rectangle 1">
            <a:extLst>
              <a:ext uri="{FF2B5EF4-FFF2-40B4-BE49-F238E27FC236}">
                <a16:creationId xmlns:a16="http://schemas.microsoft.com/office/drawing/2014/main" id="{220BB0FD-75CC-E84A-FCA4-1B08ECF2FC75}"/>
              </a:ext>
            </a:extLst>
          </p:cNvPr>
          <p:cNvSpPr>
            <a:spLocks noChangeArrowheads="1"/>
          </p:cNvSpPr>
          <p:nvPr/>
        </p:nvSpPr>
        <p:spPr bwMode="auto">
          <a:xfrm>
            <a:off x="75764" y="6543144"/>
            <a:ext cx="1831940" cy="261297"/>
          </a:xfrm>
          <a:prstGeom prst="rect">
            <a:avLst/>
          </a:prstGeom>
          <a:noFill/>
          <a:ln w="9525">
            <a:noFill/>
            <a:miter lim="800000"/>
            <a:headEnd/>
            <a:tailEnd/>
          </a:ln>
        </p:spPr>
        <p:txBody>
          <a:bodyPr wrap="square" lIns="80968" tIns="40485" rIns="80968" bIns="40485">
            <a:spAutoFit/>
          </a:bodyPr>
          <a:lstStyle/>
          <a:p>
            <a:pPr marL="0" marR="0" lvl="0" indent="0" algn="l" defTabSz="808516" rtl="0" eaLnBrk="1" fontAlgn="auto" latinLnBrk="0" hangingPunct="1">
              <a:lnSpc>
                <a:spcPts val="1414"/>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Privileged &amp; Confidential</a:t>
            </a:r>
          </a:p>
        </p:txBody>
      </p:sp>
      <p:cxnSp>
        <p:nvCxnSpPr>
          <p:cNvPr id="6" name="Straight Connector 5">
            <a:extLst>
              <a:ext uri="{FF2B5EF4-FFF2-40B4-BE49-F238E27FC236}">
                <a16:creationId xmlns:a16="http://schemas.microsoft.com/office/drawing/2014/main" id="{7893D526-4E28-3740-DF4A-3EE865AABCBC}"/>
              </a:ext>
            </a:extLst>
          </p:cNvPr>
          <p:cNvCxnSpPr>
            <a:cxnSpLocks/>
          </p:cNvCxnSpPr>
          <p:nvPr/>
        </p:nvCxnSpPr>
        <p:spPr>
          <a:xfrm>
            <a:off x="495585" y="706349"/>
            <a:ext cx="1133492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CC705CCC-9A10-A571-E858-625030DF56C4}"/>
              </a:ext>
            </a:extLst>
          </p:cNvPr>
          <p:cNvSpPr txBox="1">
            <a:spLocks/>
          </p:cNvSpPr>
          <p:nvPr/>
        </p:nvSpPr>
        <p:spPr>
          <a:xfrm>
            <a:off x="381349" y="39688"/>
            <a:ext cx="12420251" cy="798512"/>
          </a:xfrm>
          <a:prstGeom prst="rect">
            <a:avLst/>
          </a:prstGeom>
        </p:spPr>
        <p:txBody>
          <a:bodyPr lIns="89865" tIns="44932" rIns="89865" bIns="44932"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SA 550 (Revised) on Related Parties – Key Aspects</a:t>
            </a:r>
            <a:endPar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endParaRPr>
          </a:p>
        </p:txBody>
      </p:sp>
      <p:sp>
        <p:nvSpPr>
          <p:cNvPr id="3" name="Rectangle 1">
            <a:extLst>
              <a:ext uri="{FF2B5EF4-FFF2-40B4-BE49-F238E27FC236}">
                <a16:creationId xmlns:a16="http://schemas.microsoft.com/office/drawing/2014/main" id="{DCD9289F-B0AB-5632-9CA2-E780CEDFE9F7}"/>
              </a:ext>
            </a:extLst>
          </p:cNvPr>
          <p:cNvSpPr>
            <a:spLocks noChangeArrowheads="1"/>
          </p:cNvSpPr>
          <p:nvPr/>
        </p:nvSpPr>
        <p:spPr bwMode="auto">
          <a:xfrm>
            <a:off x="3598157" y="6542267"/>
            <a:ext cx="3744704" cy="261297"/>
          </a:xfrm>
          <a:prstGeom prst="rect">
            <a:avLst/>
          </a:prstGeom>
          <a:noFill/>
          <a:ln w="9525">
            <a:noFill/>
            <a:miter lim="800000"/>
            <a:headEnd/>
            <a:tailEnd/>
          </a:ln>
        </p:spPr>
        <p:txBody>
          <a:bodyPr wrap="square" lIns="80968" tIns="40485" rIns="80968" bIns="40485">
            <a:spAutoFit/>
          </a:bodyPr>
          <a:lstStyle/>
          <a:p>
            <a:pPr algn="ctr" defTabSz="808496">
              <a:lnSpc>
                <a:spcPts val="1415"/>
              </a:lnSpc>
              <a:defRPr/>
            </a:pPr>
            <a:r>
              <a:rPr lang="en-US" sz="1200" dirty="0">
                <a:solidFill>
                  <a:schemeClr val="bg1"/>
                </a:solidFill>
              </a:rPr>
              <a:t>Mukesh Manish &amp; Kalpesh, Chartered Accountants</a:t>
            </a:r>
          </a:p>
        </p:txBody>
      </p:sp>
      <p:sp>
        <p:nvSpPr>
          <p:cNvPr id="7" name="Rectangle 10">
            <a:extLst>
              <a:ext uri="{FF2B5EF4-FFF2-40B4-BE49-F238E27FC236}">
                <a16:creationId xmlns:a16="http://schemas.microsoft.com/office/drawing/2014/main" id="{A48BD320-53EC-5C3E-C025-B36BA262E3EE}"/>
              </a:ext>
            </a:extLst>
          </p:cNvPr>
          <p:cNvSpPr txBox="1">
            <a:spLocks noChangeArrowheads="1"/>
          </p:cNvSpPr>
          <p:nvPr/>
        </p:nvSpPr>
        <p:spPr>
          <a:xfrm>
            <a:off x="472198" y="811901"/>
            <a:ext cx="11334925" cy="5638798"/>
          </a:xfrm>
          <a:prstGeom prst="rect">
            <a:avLst/>
          </a:prstGeom>
        </p:spPr>
        <p:txBody>
          <a:bodyPr vert="horz" lIns="101885" tIns="50941" rIns="101885" bIns="5094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700" b="1" i="0" u="none" strike="noStrike" baseline="0" dirty="0">
                <a:solidFill>
                  <a:srgbClr val="000000"/>
                </a:solidFill>
              </a:rPr>
              <a:t> Key requirements under SA – 550 (Contd.)</a:t>
            </a:r>
          </a:p>
          <a:p>
            <a:pPr marL="457200" algn="just">
              <a:buFont typeface="Wingdings" panose="05000000000000000000" pitchFamily="2" charset="2"/>
              <a:buChar char="Ø"/>
            </a:pPr>
            <a:r>
              <a:rPr lang="en-US" sz="1700" dirty="0">
                <a:solidFill>
                  <a:srgbClr val="000000"/>
                </a:solidFill>
              </a:rPr>
              <a:t>Identification and addressing of ROMM associated with Related Parties/ Transactions with related parties (RPT)</a:t>
            </a:r>
          </a:p>
          <a:p>
            <a:pPr marL="854075" indent="-285750" algn="just">
              <a:buFont typeface="Wingdings" panose="05000000000000000000" pitchFamily="2" charset="2"/>
              <a:buChar char="§"/>
            </a:pPr>
            <a:r>
              <a:rPr lang="en-US" sz="1700" dirty="0">
                <a:solidFill>
                  <a:srgbClr val="000000"/>
                </a:solidFill>
              </a:rPr>
              <a:t>Determination of significant risk?</a:t>
            </a:r>
          </a:p>
          <a:p>
            <a:pPr marL="854075" indent="-285750" algn="just">
              <a:buFont typeface="Wingdings" panose="05000000000000000000" pitchFamily="2" charset="2"/>
              <a:buChar char="§"/>
            </a:pPr>
            <a:r>
              <a:rPr lang="en-US" sz="1700" dirty="0">
                <a:solidFill>
                  <a:srgbClr val="000000"/>
                </a:solidFill>
              </a:rPr>
              <a:t>Identification of fraud risk factors? Common indicators - </a:t>
            </a:r>
          </a:p>
          <a:p>
            <a:pPr marL="1260475" indent="-366713" algn="just">
              <a:buFont typeface="Wingdings" panose="05000000000000000000" pitchFamily="2" charset="2"/>
              <a:buChar char="ü"/>
            </a:pPr>
            <a:r>
              <a:rPr lang="en-US" sz="1700" dirty="0">
                <a:solidFill>
                  <a:srgbClr val="000000"/>
                </a:solidFill>
              </a:rPr>
              <a:t>Borrowing or lending on an interest-free basis or at a rate of interest significantly above or below market rates; </a:t>
            </a:r>
          </a:p>
          <a:p>
            <a:pPr marL="1260475" indent="-366713" algn="just">
              <a:buFont typeface="Wingdings" panose="05000000000000000000" pitchFamily="2" charset="2"/>
              <a:buChar char="ü"/>
            </a:pPr>
            <a:r>
              <a:rPr lang="en-US" sz="1700" dirty="0">
                <a:solidFill>
                  <a:srgbClr val="000000"/>
                </a:solidFill>
              </a:rPr>
              <a:t>Selling real estate at prices that differ significantly from appraised value;</a:t>
            </a:r>
          </a:p>
          <a:p>
            <a:pPr marL="1260475" indent="-366713" algn="just">
              <a:buFont typeface="Wingdings" panose="05000000000000000000" pitchFamily="2" charset="2"/>
              <a:buChar char="ü"/>
            </a:pPr>
            <a:r>
              <a:rPr lang="en-US" sz="1700" dirty="0">
                <a:solidFill>
                  <a:srgbClr val="000000"/>
                </a:solidFill>
              </a:rPr>
              <a:t>Exchanging property for similar property in a non-monetary transaction; </a:t>
            </a:r>
          </a:p>
          <a:p>
            <a:pPr marL="1260475" indent="-366713" algn="just">
              <a:buFont typeface="Wingdings" panose="05000000000000000000" pitchFamily="2" charset="2"/>
              <a:buChar char="ü"/>
            </a:pPr>
            <a:r>
              <a:rPr lang="en-US" sz="1700" dirty="0">
                <a:solidFill>
                  <a:srgbClr val="000000"/>
                </a:solidFill>
              </a:rPr>
              <a:t>Loans with no scheduled terms for when or how the funds will be repaid. </a:t>
            </a:r>
          </a:p>
          <a:p>
            <a:pPr marL="1260475" indent="-366713" algn="just">
              <a:buFont typeface="Wingdings" panose="05000000000000000000" pitchFamily="2" charset="2"/>
              <a:buChar char="ü"/>
            </a:pPr>
            <a:r>
              <a:rPr lang="en-US" sz="1700" dirty="0">
                <a:solidFill>
                  <a:srgbClr val="000000"/>
                </a:solidFill>
              </a:rPr>
              <a:t>Loans with accruing interest differing significantly from market rates; </a:t>
            </a:r>
          </a:p>
          <a:p>
            <a:pPr marL="1260475" indent="-366713" algn="just">
              <a:buFont typeface="Wingdings" panose="05000000000000000000" pitchFamily="2" charset="2"/>
              <a:buChar char="ü"/>
            </a:pPr>
            <a:r>
              <a:rPr lang="en-US" sz="1700" dirty="0">
                <a:solidFill>
                  <a:srgbClr val="000000"/>
                </a:solidFill>
              </a:rPr>
              <a:t>Loans to parties lacking the capacity to repay;</a:t>
            </a:r>
          </a:p>
          <a:p>
            <a:pPr marL="1260475" indent="-366713" algn="just">
              <a:buFont typeface="Wingdings" panose="05000000000000000000" pitchFamily="2" charset="2"/>
              <a:buChar char="ü"/>
            </a:pPr>
            <a:r>
              <a:rPr lang="en-US" sz="1700" dirty="0">
                <a:solidFill>
                  <a:srgbClr val="000000"/>
                </a:solidFill>
              </a:rPr>
              <a:t>Loans advanced for valid business purpose and later written off as uncollectible;  </a:t>
            </a:r>
          </a:p>
          <a:p>
            <a:pPr marL="1260475" indent="-366713" algn="just">
              <a:buFont typeface="Wingdings" panose="05000000000000000000" pitchFamily="2" charset="2"/>
              <a:buChar char="ü"/>
            </a:pPr>
            <a:r>
              <a:rPr lang="en-US" sz="1700" dirty="0">
                <a:solidFill>
                  <a:srgbClr val="000000"/>
                </a:solidFill>
              </a:rPr>
              <a:t>Non-recourse loans to shareholders; </a:t>
            </a:r>
          </a:p>
          <a:p>
            <a:pPr marL="1260475" indent="-366713" algn="just">
              <a:buFont typeface="Wingdings" panose="05000000000000000000" pitchFamily="2" charset="2"/>
              <a:buChar char="ü"/>
            </a:pPr>
            <a:r>
              <a:rPr lang="en-US" sz="1700" dirty="0">
                <a:solidFill>
                  <a:srgbClr val="000000"/>
                </a:solidFill>
              </a:rPr>
              <a:t>Agreements requiring one party to pay the expenses on the other’s behalf; </a:t>
            </a:r>
          </a:p>
          <a:p>
            <a:pPr marL="1260475" indent="-366713" algn="just">
              <a:buFont typeface="Wingdings" panose="05000000000000000000" pitchFamily="2" charset="2"/>
              <a:buChar char="ü"/>
            </a:pPr>
            <a:r>
              <a:rPr lang="en-US" sz="1700" dirty="0">
                <a:solidFill>
                  <a:srgbClr val="000000"/>
                </a:solidFill>
              </a:rPr>
              <a:t>Round tripping sales arrangements (seller has concurrent obligation to purchase from the buyer);</a:t>
            </a:r>
          </a:p>
          <a:p>
            <a:pPr marL="1260475" indent="-366713" algn="just">
              <a:buFont typeface="Wingdings" panose="05000000000000000000" pitchFamily="2" charset="2"/>
              <a:buChar char="ü"/>
            </a:pPr>
            <a:r>
              <a:rPr lang="en-US" sz="1700" dirty="0">
                <a:solidFill>
                  <a:srgbClr val="000000"/>
                </a:solidFill>
              </a:rPr>
              <a:t>Business arrangements where the entity pays or receives payments of amounts at other than market values;</a:t>
            </a:r>
          </a:p>
        </p:txBody>
      </p:sp>
    </p:spTree>
    <p:extLst>
      <p:ext uri="{BB962C8B-B14F-4D97-AF65-F5344CB8AC3E}">
        <p14:creationId xmlns:p14="http://schemas.microsoft.com/office/powerpoint/2010/main" val="373556231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1548</TotalTime>
  <Words>4162</Words>
  <Application>Microsoft Office PowerPoint</Application>
  <PresentationFormat>Widescreen</PresentationFormat>
  <Paragraphs>415</Paragraphs>
  <Slides>24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Palanquin Dark</vt:lpstr>
      <vt:lpstr>Tahoma</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Audit Presentation</dc:title>
  <dc:creator>Geeth Modi</dc:creator>
  <cp:lastModifiedBy>SIRC CPE</cp:lastModifiedBy>
  <cp:revision>20</cp:revision>
  <dcterms:created xsi:type="dcterms:W3CDTF">2023-07-11T05:06:17Z</dcterms:created>
  <dcterms:modified xsi:type="dcterms:W3CDTF">2024-11-13T07:18:27Z</dcterms:modified>
</cp:coreProperties>
</file>